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notesMasterIdLst>
    <p:notesMasterId r:id="rId22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325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772400" y="-1828800"/>
            <a:ext cx="7315200" cy="7315200"/>
          </a:xfrm>
          <a:prstGeom prst="ellipse">
            <a:avLst/>
          </a:prstGeom>
          <a:solidFill>
            <a:srgbClr val="1E3A5F">
              <a:alpha val="60000"/>
            </a:srgbClr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9144000" y="2743200"/>
            <a:ext cx="5486400" cy="5486400"/>
          </a:xfrm>
          <a:prstGeom prst="ellipse">
            <a:avLst/>
          </a:prstGeom>
          <a:solidFill>
            <a:srgbClr val="F59E0B">
              <a:alpha val="35000"/>
            </a:srgbClr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731520" y="731520"/>
            <a:ext cx="822960" cy="822960"/>
          </a:xfrm>
          <a:prstGeom prst="roundRect">
            <a:avLst>
              <a:gd name="adj" fmla="val 15556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731520" y="7315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</a:t>
            </a:r>
            <a:endParaRPr lang="en-US" sz="4200" dirty="0"/>
          </a:p>
        </p:txBody>
      </p:sp>
      <p:sp>
        <p:nvSpPr>
          <p:cNvPr id="6" name="Text 4"/>
          <p:cNvSpPr/>
          <p:nvPr/>
        </p:nvSpPr>
        <p:spPr>
          <a:xfrm>
            <a:off x="1691640" y="777240"/>
            <a:ext cx="2743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RouteSync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731520" y="256032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400" kern="0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MANAGER ONBOARDING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731520" y="2971800"/>
            <a:ext cx="731520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4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Reports, insights, and</a:t>
            </a:r>
            <a:endParaRPr lang="en-US" sz="4800" dirty="0"/>
          </a:p>
          <a:p>
            <a:pPr indent="0" marL="0">
              <a:buNone/>
            </a:pPr>
            <a:r>
              <a:rPr lang="en-US" sz="4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operator workflow.</a:t>
            </a:r>
            <a:endParaRPr lang="en-US" sz="4800" dirty="0"/>
          </a:p>
        </p:txBody>
      </p:sp>
      <p:sp>
        <p:nvSpPr>
          <p:cNvPr id="9" name="Text 7"/>
          <p:cNvSpPr/>
          <p:nvPr/>
        </p:nvSpPr>
        <p:spPr>
          <a:xfrm>
            <a:off x="731520" y="5029200"/>
            <a:ext cx="73152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rgbClr val="E0E7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tour of the RouteSync tools you'll use to steer daily</a:t>
            </a:r>
            <a:endParaRPr lang="en-US" sz="1600" dirty="0"/>
          </a:p>
          <a:p>
            <a:pPr indent="0" marL="0">
              <a:buNone/>
            </a:pPr>
            <a:r>
              <a:rPr lang="en-US" sz="1600" dirty="0">
                <a:solidFill>
                  <a:srgbClr val="E0E7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operations and grow your distributor network.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31520" y="6355080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i="1" dirty="0">
                <a:solidFill>
                  <a:srgbClr val="E0E7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Pilot v0.1 · For distributor managers</a:t>
            </a:r>
            <a:endParaRPr lang="en-US" sz="1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7373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1737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CONTEXT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What is RouteSync?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828800"/>
            <a:ext cx="60350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RouteSync turns your daily delivery operations into a single, observable system — from the moment orders arrive from Trishul to the moment the driver marks each stop delivered.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548640" y="3200400"/>
            <a:ext cx="60350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 managers, it means one place to see: what shipped, what came back, which vehicles + drivers ran, and where you are losing efficiency.</a:t>
            </a:r>
            <a:endParaRPr lang="en-US" sz="1500" dirty="0"/>
          </a:p>
        </p:txBody>
      </p:sp>
      <p:sp>
        <p:nvSpPr>
          <p:cNvPr id="7" name="Shape 5"/>
          <p:cNvSpPr/>
          <p:nvPr/>
        </p:nvSpPr>
        <p:spPr>
          <a:xfrm>
            <a:off x="548640" y="4937760"/>
            <a:ext cx="1874520" cy="13716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8" name="Text 6"/>
          <p:cNvSpPr/>
          <p:nvPr/>
        </p:nvSpPr>
        <p:spPr>
          <a:xfrm>
            <a:off x="685800" y="5029200"/>
            <a:ext cx="6400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4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4400" dirty="0"/>
          </a:p>
        </p:txBody>
      </p:sp>
      <p:sp>
        <p:nvSpPr>
          <p:cNvPr id="9" name="Text 7"/>
          <p:cNvSpPr/>
          <p:nvPr/>
        </p:nvSpPr>
        <p:spPr>
          <a:xfrm>
            <a:off x="1325880" y="5074920"/>
            <a:ext cx="10515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Apps working</a:t>
            </a:r>
            <a:endParaRPr lang="en-US" sz="1000" dirty="0"/>
          </a:p>
          <a:p>
            <a:pPr indent="0" marL="0">
              <a:buNone/>
            </a:pPr>
            <a:r>
              <a:rPr lang="en-US" sz="10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together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2606040" y="4937760"/>
            <a:ext cx="1874520" cy="13716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2743200" y="5029200"/>
            <a:ext cx="6400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4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4400" dirty="0"/>
          </a:p>
        </p:txBody>
      </p:sp>
      <p:sp>
        <p:nvSpPr>
          <p:cNvPr id="12" name="Text 10"/>
          <p:cNvSpPr/>
          <p:nvPr/>
        </p:nvSpPr>
        <p:spPr>
          <a:xfrm>
            <a:off x="3383280" y="5074920"/>
            <a:ext cx="10515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Sheets in the</a:t>
            </a:r>
            <a:endParaRPr lang="en-US" sz="1000" dirty="0"/>
          </a:p>
          <a:p>
            <a:pPr indent="0" marL="0">
              <a:buNone/>
            </a:pPr>
            <a:r>
              <a:rPr lang="en-US" sz="10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 file</a:t>
            </a:r>
            <a:endParaRPr lang="en-US" sz="1000" dirty="0"/>
          </a:p>
        </p:txBody>
      </p:sp>
      <p:sp>
        <p:nvSpPr>
          <p:cNvPr id="13" name="Shape 11"/>
          <p:cNvSpPr/>
          <p:nvPr/>
        </p:nvSpPr>
        <p:spPr>
          <a:xfrm>
            <a:off x="4663440" y="4937760"/>
            <a:ext cx="1874520" cy="13716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4" name="Text 12"/>
          <p:cNvSpPr/>
          <p:nvPr/>
        </p:nvSpPr>
        <p:spPr>
          <a:xfrm>
            <a:off x="4800600" y="5029200"/>
            <a:ext cx="6400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4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4400" dirty="0"/>
          </a:p>
        </p:txBody>
      </p:sp>
      <p:sp>
        <p:nvSpPr>
          <p:cNvPr id="15" name="Text 13"/>
          <p:cNvSpPr/>
          <p:nvPr/>
        </p:nvSpPr>
        <p:spPr>
          <a:xfrm>
            <a:off x="5440680" y="5074920"/>
            <a:ext cx="10515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Number to watch:</a:t>
            </a:r>
            <a:endParaRPr lang="en-US" sz="1000" dirty="0"/>
          </a:p>
          <a:p>
            <a:pPr indent="0" marL="0">
              <a:buNone/>
            </a:pPr>
            <a:r>
              <a:rPr lang="en-US" sz="10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Fulfilment %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7315200" y="1828800"/>
            <a:ext cx="4206240" cy="960120"/>
          </a:xfrm>
          <a:prstGeom prst="roundRect">
            <a:avLst>
              <a:gd name="adj" fmla="val 11429"/>
            </a:avLst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7" name="Text 15"/>
          <p:cNvSpPr/>
          <p:nvPr/>
        </p:nvSpPr>
        <p:spPr>
          <a:xfrm>
            <a:off x="7589520" y="1920240"/>
            <a:ext cx="36576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Admin portal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7589520" y="2331720"/>
            <a:ext cx="36576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Onboard WDs · SKU master · analytics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7315200" y="2971800"/>
            <a:ext cx="4206240" cy="960120"/>
          </a:xfrm>
          <a:prstGeom prst="roundRect">
            <a:avLst>
              <a:gd name="adj" fmla="val 11429"/>
            </a:avLst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0" name="Text 18"/>
          <p:cNvSpPr/>
          <p:nvPr/>
        </p:nvSpPr>
        <p:spPr>
          <a:xfrm>
            <a:off x="7589520" y="3063240"/>
            <a:ext cx="36576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3253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WD portal</a:t>
            </a:r>
            <a:endParaRPr lang="en-US" sz="1700" dirty="0"/>
          </a:p>
        </p:txBody>
      </p:sp>
      <p:sp>
        <p:nvSpPr>
          <p:cNvPr id="21" name="Text 19"/>
          <p:cNvSpPr/>
          <p:nvPr/>
        </p:nvSpPr>
        <p:spPr>
          <a:xfrm>
            <a:off x="7589520" y="3474720"/>
            <a:ext cx="36576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Orders · trips · masters · reports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7315200" y="4114800"/>
            <a:ext cx="4206240" cy="960120"/>
          </a:xfrm>
          <a:prstGeom prst="roundRect">
            <a:avLst>
              <a:gd name="adj" fmla="val 11429"/>
            </a:avLst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3" name="Text 21"/>
          <p:cNvSpPr/>
          <p:nvPr/>
        </p:nvSpPr>
        <p:spPr>
          <a:xfrm>
            <a:off x="7589520" y="4206240"/>
            <a:ext cx="36576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Driver PWA</a:t>
            </a:r>
            <a:endParaRPr lang="en-US" sz="1700" dirty="0"/>
          </a:p>
        </p:txBody>
      </p:sp>
      <p:sp>
        <p:nvSpPr>
          <p:cNvPr id="24" name="Text 22"/>
          <p:cNvSpPr/>
          <p:nvPr/>
        </p:nvSpPr>
        <p:spPr>
          <a:xfrm>
            <a:off x="7589520" y="4617720"/>
            <a:ext cx="36576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Today's trips · GPS · deliver / issue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7315200" y="5257800"/>
            <a:ext cx="4206240" cy="960120"/>
          </a:xfrm>
          <a:prstGeom prst="roundRect">
            <a:avLst>
              <a:gd name="adj" fmla="val 11429"/>
            </a:avLst>
          </a:prstGeom>
          <a:solidFill>
            <a:srgbClr val="0EA5E9"/>
          </a:solidFill>
          <a:ln w="12700">
            <a:solidFill>
              <a:srgbClr val="0EA5E9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6" name="Text 24"/>
          <p:cNvSpPr/>
          <p:nvPr/>
        </p:nvSpPr>
        <p:spPr>
          <a:xfrm>
            <a:off x="7589520" y="5349240"/>
            <a:ext cx="36576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Salesman PWA</a:t>
            </a:r>
            <a:endParaRPr lang="en-US" sz="1700" dirty="0"/>
          </a:p>
        </p:txBody>
      </p:sp>
      <p:sp>
        <p:nvSpPr>
          <p:cNvPr id="27" name="Text 25"/>
          <p:cNvSpPr/>
          <p:nvPr/>
        </p:nvSpPr>
        <p:spPr>
          <a:xfrm>
            <a:off x="7589520" y="5760720"/>
            <a:ext cx="36576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Fix retailer pins + details in the field</a:t>
            </a:r>
            <a:endParaRPr lang="en-US" sz="1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7373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1737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AGENDA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What we will cover today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548640" y="1874520"/>
            <a:ext cx="11094415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777240" y="2011680"/>
            <a:ext cx="548640" cy="54864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777240" y="201168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1554480" y="1965960"/>
            <a:ext cx="9784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Auto-route — the engine underneath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1554480" y="2331720"/>
            <a:ext cx="97840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trips are built. Why beats become optional.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548640" y="2788920"/>
            <a:ext cx="11094415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777240" y="2926080"/>
            <a:ext cx="548640" cy="548640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77240" y="292608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1554480" y="2880360"/>
            <a:ext cx="9784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Reports &amp; business insights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1554480" y="3246120"/>
            <a:ext cx="97840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Where they live, how to read each sheet, and what to look for.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548640" y="3703320"/>
            <a:ext cx="11094415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6" name="Shape 14"/>
          <p:cNvSpPr/>
          <p:nvPr/>
        </p:nvSpPr>
        <p:spPr>
          <a:xfrm>
            <a:off x="777240" y="3840480"/>
            <a:ext cx="548640" cy="548640"/>
          </a:xfrm>
          <a:prstGeom prst="ellipse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777240" y="384048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1554480" y="3794760"/>
            <a:ext cx="9784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Fulfilment &amp; vehicle optimization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1554480" y="4160520"/>
            <a:ext cx="97840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Daily KPIs, three utilizations, comparing WDs on the same shape.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548640" y="4617720"/>
            <a:ext cx="11094415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777240" y="4754880"/>
            <a:ext cx="548640" cy="548640"/>
          </a:xfrm>
          <a:prstGeom prst="ellipse">
            <a:avLst/>
          </a:prstGeom>
          <a:solidFill>
            <a:srgbClr val="0EA5E9"/>
          </a:solidFill>
          <a:ln w="12700">
            <a:solidFill>
              <a:srgbClr val="0EA5E9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77240" y="475488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1554480" y="4709160"/>
            <a:ext cx="9784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How to add a WD</a:t>
            </a:r>
            <a:endParaRPr lang="en-US" sz="1800" dirty="0"/>
          </a:p>
        </p:txBody>
      </p:sp>
      <p:sp>
        <p:nvSpPr>
          <p:cNvPr id="24" name="Text 22"/>
          <p:cNvSpPr/>
          <p:nvPr/>
        </p:nvSpPr>
        <p:spPr>
          <a:xfrm>
            <a:off x="1554480" y="5074920"/>
            <a:ext cx="97840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Onboard a wholesaler, its operator, vehicles, and drivers.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548640" y="5532120"/>
            <a:ext cx="11094415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777240" y="5669280"/>
            <a:ext cx="548640" cy="548640"/>
          </a:xfrm>
          <a:prstGeom prst="ellipse">
            <a:avLst/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77240" y="566928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1554480" y="5623560"/>
            <a:ext cx="9784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SKU master</a:t>
            </a:r>
            <a:endParaRPr lang="en-US" sz="1800" dirty="0"/>
          </a:p>
        </p:txBody>
      </p:sp>
      <p:sp>
        <p:nvSpPr>
          <p:cNvPr id="29" name="Text 27"/>
          <p:cNvSpPr/>
          <p:nvPr/>
        </p:nvSpPr>
        <p:spPr>
          <a:xfrm>
            <a:off x="1554480" y="5989320"/>
            <a:ext cx="97840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it is, why it matters, how to keep it healthy.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7373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1737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CORE FEATURE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Auto-route — the engine underneath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83080"/>
            <a:ext cx="11094415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day's orders. Every vehicle in the fleet. Every retailer's pin. RouteSync's auto-route takes all three and builds the trips for you — capacity-aware, geographically clustered, ready to dispatch in one tap.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548640" y="3063240"/>
            <a:ext cx="5486400" cy="1508760"/>
          </a:xfrm>
          <a:prstGeom prst="roundRect">
            <a:avLst>
              <a:gd name="adj" fmla="val 727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68680" y="3429000"/>
            <a:ext cx="731520" cy="73152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68680" y="342900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1828800" y="3337560"/>
            <a:ext cx="4023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Capacity-aware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1828800" y="374904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Reads each vehicle's max weight + volume. No overloads, no half-empty trucks.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6309360" y="3063240"/>
            <a:ext cx="5486400" cy="1508760"/>
          </a:xfrm>
          <a:prstGeom prst="roundRect">
            <a:avLst>
              <a:gd name="adj" fmla="val 727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6629400" y="3429000"/>
            <a:ext cx="731520" cy="73152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629400" y="342900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000" dirty="0"/>
          </a:p>
        </p:txBody>
      </p:sp>
      <p:sp>
        <p:nvSpPr>
          <p:cNvPr id="14" name="Text 12"/>
          <p:cNvSpPr/>
          <p:nvPr/>
        </p:nvSpPr>
        <p:spPr>
          <a:xfrm>
            <a:off x="7589520" y="3337560"/>
            <a:ext cx="4023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Geographic seed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7589520" y="374904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Groups orders by physical proximity. Every trip stays in one area, not zig-zagging the city.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48640" y="4754880"/>
            <a:ext cx="5486400" cy="1508760"/>
          </a:xfrm>
          <a:prstGeom prst="roundRect">
            <a:avLst>
              <a:gd name="adj" fmla="val 727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868680" y="5120640"/>
            <a:ext cx="731520" cy="73152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68680" y="512064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000" dirty="0"/>
          </a:p>
        </p:txBody>
      </p:sp>
      <p:sp>
        <p:nvSpPr>
          <p:cNvPr id="19" name="Text 17"/>
          <p:cNvSpPr/>
          <p:nvPr/>
        </p:nvSpPr>
        <p:spPr>
          <a:xfrm>
            <a:off x="1828800" y="5029200"/>
            <a:ext cx="4023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Fill-first packing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1828800" y="544068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Concentrates load into fewer trips instead of spreading thin — fewer drivers, same delivery volume.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6309360" y="4754880"/>
            <a:ext cx="5486400" cy="1508760"/>
          </a:xfrm>
          <a:prstGeom prst="roundRect">
            <a:avLst>
              <a:gd name="adj" fmla="val 727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2" name="Shape 20"/>
          <p:cNvSpPr/>
          <p:nvPr/>
        </p:nvSpPr>
        <p:spPr>
          <a:xfrm>
            <a:off x="6629400" y="5120640"/>
            <a:ext cx="731520" cy="73152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629400" y="512064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2000" dirty="0"/>
          </a:p>
        </p:txBody>
      </p:sp>
      <p:sp>
        <p:nvSpPr>
          <p:cNvPr id="24" name="Text 22"/>
          <p:cNvSpPr/>
          <p:nvPr/>
        </p:nvSpPr>
        <p:spPr>
          <a:xfrm>
            <a:off x="7589520" y="5029200"/>
            <a:ext cx="4023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One-click dispatch</a:t>
            </a:r>
            <a:endParaRPr lang="en-US" sz="1800" dirty="0"/>
          </a:p>
        </p:txBody>
      </p:sp>
      <p:sp>
        <p:nvSpPr>
          <p:cNvPr id="25" name="Text 23"/>
          <p:cNvSpPr/>
          <p:nvPr/>
        </p:nvSpPr>
        <p:spPr>
          <a:xfrm>
            <a:off x="7589520" y="544068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Preview all trips on a map, tweak if needed, dispatch. Drivers see their route on the PWA instantly.</a:t>
            </a:r>
            <a:endParaRPr lang="en-US" sz="1200" dirty="0"/>
          </a:p>
        </p:txBody>
      </p:sp>
      <p:sp>
        <p:nvSpPr>
          <p:cNvPr id="26" name="Text 24"/>
          <p:cNvSpPr/>
          <p:nvPr/>
        </p:nvSpPr>
        <p:spPr>
          <a:xfrm>
            <a:off x="548640" y="6446520"/>
            <a:ext cx="1109441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i="1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Where: /wd/auto-route (WD operator). Runs against today's Ready orders.</a:t>
            </a:r>
            <a:endParaRPr lang="en-US" sz="11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7373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1737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CORE FEATURE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Auto-route vs beat-based planning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old way was a fixed weekly beat. The new way is: today's orders, today's vehicles, today's best plan.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331720"/>
            <a:ext cx="5486400" cy="4297680"/>
          </a:xfrm>
          <a:prstGeom prst="roundRect">
            <a:avLst>
              <a:gd name="adj" fmla="val 2553"/>
            </a:avLst>
          </a:prstGeom>
          <a:solidFill>
            <a:srgbClr val="FEE2E2"/>
          </a:solidFill>
          <a:ln w="12700">
            <a:solidFill>
              <a:srgbClr val="F87171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22960" y="2514600"/>
            <a:ext cx="1097280" cy="320040"/>
          </a:xfrm>
          <a:prstGeom prst="roundRect">
            <a:avLst>
              <a:gd name="adj" fmla="val 22857"/>
            </a:avLst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22960" y="2514600"/>
            <a:ext cx="10972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3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BEFORE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822960" y="2926080"/>
            <a:ext cx="49377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3253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Beat-based planning</a:t>
            </a:r>
            <a:endParaRPr lang="en-US" sz="2200" dirty="0"/>
          </a:p>
        </p:txBody>
      </p:sp>
      <p:sp>
        <p:nvSpPr>
          <p:cNvPr id="10" name="Shape 8"/>
          <p:cNvSpPr/>
          <p:nvPr/>
        </p:nvSpPr>
        <p:spPr>
          <a:xfrm>
            <a:off x="868680" y="3685032"/>
            <a:ext cx="146304" cy="146304"/>
          </a:xfrm>
          <a:prstGeom prst="ellipse">
            <a:avLst/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1097280" y="3566160"/>
            <a:ext cx="46634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Retailers grouped into fixed weekly beats.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868680" y="4233672"/>
            <a:ext cx="146304" cy="146304"/>
          </a:xfrm>
          <a:prstGeom prst="ellipse">
            <a:avLst/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1097280" y="4114800"/>
            <a:ext cx="46634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 driver walks the same shops, same day, every week.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868680" y="4782312"/>
            <a:ext cx="146304" cy="146304"/>
          </a:xfrm>
          <a:prstGeom prst="ellipse">
            <a:avLst/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1097280" y="4663440"/>
            <a:ext cx="46634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Low fill on off-days · overloaded on peak days.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868680" y="5330952"/>
            <a:ext cx="146304" cy="146304"/>
          </a:xfrm>
          <a:prstGeom prst="ellipse">
            <a:avLst/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097280" y="5212080"/>
            <a:ext cx="46634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new retailer waits weeks to enter a beat.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868680" y="5879592"/>
            <a:ext cx="146304" cy="146304"/>
          </a:xfrm>
          <a:prstGeom prst="ellipse">
            <a:avLst/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1097280" y="5760720"/>
            <a:ext cx="46634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One WhatsApp late and the whole beat slips.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6172200" y="2331720"/>
            <a:ext cx="5486400" cy="4297680"/>
          </a:xfrm>
          <a:prstGeom prst="roundRect">
            <a:avLst>
              <a:gd name="adj" fmla="val 2553"/>
            </a:avLst>
          </a:prstGeom>
          <a:solidFill>
            <a:srgbClr val="D1FAE5"/>
          </a:solidFill>
          <a:ln w="12700">
            <a:solidFill>
              <a:srgbClr val="10B981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6446520" y="2514600"/>
            <a:ext cx="1097280" cy="320040"/>
          </a:xfrm>
          <a:prstGeom prst="roundRect">
            <a:avLst>
              <a:gd name="adj" fmla="val 22857"/>
            </a:avLst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6446520" y="2514600"/>
            <a:ext cx="10972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3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AFTER</a:t>
            </a:r>
            <a:endParaRPr lang="en-US" sz="1000" dirty="0"/>
          </a:p>
        </p:txBody>
      </p:sp>
      <p:sp>
        <p:nvSpPr>
          <p:cNvPr id="23" name="Text 21"/>
          <p:cNvSpPr/>
          <p:nvPr/>
        </p:nvSpPr>
        <p:spPr>
          <a:xfrm>
            <a:off x="6446520" y="2926080"/>
            <a:ext cx="49377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3253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Auto-route on RouteSync</a:t>
            </a:r>
            <a:endParaRPr lang="en-US" sz="2200" dirty="0"/>
          </a:p>
        </p:txBody>
      </p:sp>
      <p:sp>
        <p:nvSpPr>
          <p:cNvPr id="24" name="Shape 22"/>
          <p:cNvSpPr/>
          <p:nvPr/>
        </p:nvSpPr>
        <p:spPr>
          <a:xfrm>
            <a:off x="6492240" y="3685032"/>
            <a:ext cx="146304" cy="146304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6720840" y="3566160"/>
            <a:ext cx="46634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Today's orders clustered by geography — regardless of beat.</a:t>
            </a:r>
            <a:endParaRPr lang="en-US" sz="1200" dirty="0"/>
          </a:p>
        </p:txBody>
      </p:sp>
      <p:sp>
        <p:nvSpPr>
          <p:cNvPr id="26" name="Shape 24"/>
          <p:cNvSpPr/>
          <p:nvPr/>
        </p:nvSpPr>
        <p:spPr>
          <a:xfrm>
            <a:off x="6492240" y="4233672"/>
            <a:ext cx="146304" cy="146304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6720840" y="4114800"/>
            <a:ext cx="46634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Trips built to fill the vehicle, not follow tradition.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6492240" y="4782312"/>
            <a:ext cx="146304" cy="146304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6720840" y="4663440"/>
            <a:ext cx="46634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New retailers ship the same day they order.</a:t>
            </a:r>
            <a:endParaRPr lang="en-US" sz="1200" dirty="0"/>
          </a:p>
        </p:txBody>
      </p:sp>
      <p:sp>
        <p:nvSpPr>
          <p:cNvPr id="30" name="Shape 28"/>
          <p:cNvSpPr/>
          <p:nvPr/>
        </p:nvSpPr>
        <p:spPr>
          <a:xfrm>
            <a:off x="6492240" y="5330952"/>
            <a:ext cx="146304" cy="146304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6720840" y="5212080"/>
            <a:ext cx="46634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Beat still exists as a tag — for reporting, not planning.</a:t>
            </a:r>
            <a:endParaRPr lang="en-US" sz="1200" dirty="0"/>
          </a:p>
        </p:txBody>
      </p:sp>
      <p:sp>
        <p:nvSpPr>
          <p:cNvPr id="32" name="Shape 30"/>
          <p:cNvSpPr/>
          <p:nvPr/>
        </p:nvSpPr>
        <p:spPr>
          <a:xfrm>
            <a:off x="6492240" y="5879592"/>
            <a:ext cx="146304" cy="146304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6720840" y="5760720"/>
            <a:ext cx="46634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Any WD operator can re-plan in seconds.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7373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1737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REPORTS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Where reports live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548640" y="1828800"/>
            <a:ext cx="5852160" cy="777240"/>
          </a:xfrm>
          <a:prstGeom prst="roundRect">
            <a:avLst>
              <a:gd name="adj" fmla="val 1411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731520" y="1956816"/>
            <a:ext cx="502920" cy="50292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731520" y="1956816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1371600" y="1920240"/>
            <a:ext cx="1828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WD portal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3200400" y="1920240"/>
            <a:ext cx="3108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/wd/reports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1371600" y="2240280"/>
            <a:ext cx="4937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Filter by date range · download .xlsx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548640" y="2788920"/>
            <a:ext cx="5852160" cy="777240"/>
          </a:xfrm>
          <a:prstGeom prst="roundRect">
            <a:avLst>
              <a:gd name="adj" fmla="val 1411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731520" y="2916936"/>
            <a:ext cx="502920" cy="50292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2916936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1371600" y="2880360"/>
            <a:ext cx="1828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Admin portal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3200400" y="2880360"/>
            <a:ext cx="3108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/admin/reports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1371600" y="3200400"/>
            <a:ext cx="4937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 view, but choose any WD (or all)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548640" y="3749040"/>
            <a:ext cx="5852160" cy="777240"/>
          </a:xfrm>
          <a:prstGeom prst="roundRect">
            <a:avLst>
              <a:gd name="adj" fmla="val 1411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8" name="Shape 16"/>
          <p:cNvSpPr/>
          <p:nvPr/>
        </p:nvSpPr>
        <p:spPr>
          <a:xfrm>
            <a:off x="731520" y="3877056"/>
            <a:ext cx="502920" cy="50292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731520" y="3877056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1371600" y="3840480"/>
            <a:ext cx="1828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Admin dashboard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3200400" y="3840480"/>
            <a:ext cx="3108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/admin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1371600" y="4160520"/>
            <a:ext cx="4937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Live KPI tiles for today, this week, or 30 days</a:t>
            </a:r>
            <a:endParaRPr lang="en-US" sz="1100" dirty="0"/>
          </a:p>
        </p:txBody>
      </p:sp>
      <p:sp>
        <p:nvSpPr>
          <p:cNvPr id="23" name="Shape 21"/>
          <p:cNvSpPr/>
          <p:nvPr/>
        </p:nvSpPr>
        <p:spPr>
          <a:xfrm>
            <a:off x="548640" y="4709160"/>
            <a:ext cx="5852160" cy="777240"/>
          </a:xfrm>
          <a:prstGeom prst="roundRect">
            <a:avLst>
              <a:gd name="adj" fmla="val 1411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4" name="Shape 22"/>
          <p:cNvSpPr/>
          <p:nvPr/>
        </p:nvSpPr>
        <p:spPr>
          <a:xfrm>
            <a:off x="731520" y="4837176"/>
            <a:ext cx="502920" cy="50292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731520" y="4837176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200" dirty="0"/>
          </a:p>
        </p:txBody>
      </p:sp>
      <p:sp>
        <p:nvSpPr>
          <p:cNvPr id="26" name="Text 24"/>
          <p:cNvSpPr/>
          <p:nvPr/>
        </p:nvSpPr>
        <p:spPr>
          <a:xfrm>
            <a:off x="1371600" y="4800600"/>
            <a:ext cx="1828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Email digest</a:t>
            </a:r>
            <a:endParaRPr lang="en-US" sz="1300" dirty="0"/>
          </a:p>
        </p:txBody>
      </p:sp>
      <p:sp>
        <p:nvSpPr>
          <p:cNvPr id="27" name="Text 25"/>
          <p:cNvSpPr/>
          <p:nvPr/>
        </p:nvSpPr>
        <p:spPr>
          <a:xfrm>
            <a:off x="3200400" y="4800600"/>
            <a:ext cx="3108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/admin/email</a:t>
            </a:r>
            <a:endParaRPr lang="en-US" sz="1100" dirty="0"/>
          </a:p>
        </p:txBody>
      </p:sp>
      <p:sp>
        <p:nvSpPr>
          <p:cNvPr id="28" name="Text 26"/>
          <p:cNvSpPr/>
          <p:nvPr/>
        </p:nvSpPr>
        <p:spPr>
          <a:xfrm>
            <a:off x="1371600" y="5120640"/>
            <a:ext cx="4937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 dashboard snapshot, emailed on demand or by cron</a:t>
            </a:r>
            <a:endParaRPr lang="en-US" sz="1100" dirty="0"/>
          </a:p>
        </p:txBody>
      </p:sp>
      <p:sp>
        <p:nvSpPr>
          <p:cNvPr id="29" name="Shape 27"/>
          <p:cNvSpPr/>
          <p:nvPr/>
        </p:nvSpPr>
        <p:spPr>
          <a:xfrm>
            <a:off x="6766560" y="1828800"/>
            <a:ext cx="4846320" cy="4023360"/>
          </a:xfrm>
          <a:prstGeom prst="roundRect">
            <a:avLst>
              <a:gd name="adj" fmla="val 2727"/>
            </a:avLst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6949440" y="2011680"/>
            <a:ext cx="4572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One report, four questions.</a:t>
            </a:r>
            <a:endParaRPr lang="en-US" sz="2000" dirty="0"/>
          </a:p>
        </p:txBody>
      </p:sp>
      <p:sp>
        <p:nvSpPr>
          <p:cNvPr id="31" name="Shape 29"/>
          <p:cNvSpPr/>
          <p:nvPr/>
        </p:nvSpPr>
        <p:spPr>
          <a:xfrm>
            <a:off x="7040880" y="2907792"/>
            <a:ext cx="274320" cy="274320"/>
          </a:xfrm>
          <a:prstGeom prst="ellipse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7040880" y="2907792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200" dirty="0"/>
          </a:p>
        </p:txBody>
      </p:sp>
      <p:sp>
        <p:nvSpPr>
          <p:cNvPr id="33" name="Text 31"/>
          <p:cNvSpPr/>
          <p:nvPr/>
        </p:nvSpPr>
        <p:spPr>
          <a:xfrm>
            <a:off x="7452360" y="2788920"/>
            <a:ext cx="4023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Did we ship what we planned?</a:t>
            </a:r>
            <a:endParaRPr lang="en-US" sz="1400" dirty="0"/>
          </a:p>
        </p:txBody>
      </p:sp>
      <p:sp>
        <p:nvSpPr>
          <p:cNvPr id="34" name="Shape 32"/>
          <p:cNvSpPr/>
          <p:nvPr/>
        </p:nvSpPr>
        <p:spPr>
          <a:xfrm>
            <a:off x="7040880" y="3593592"/>
            <a:ext cx="274320" cy="274320"/>
          </a:xfrm>
          <a:prstGeom prst="ellipse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7040880" y="3593592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200" dirty="0"/>
          </a:p>
        </p:txBody>
      </p:sp>
      <p:sp>
        <p:nvSpPr>
          <p:cNvPr id="36" name="Text 34"/>
          <p:cNvSpPr/>
          <p:nvPr/>
        </p:nvSpPr>
        <p:spPr>
          <a:xfrm>
            <a:off x="7452360" y="3474720"/>
            <a:ext cx="4023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much came back and why?</a:t>
            </a:r>
            <a:endParaRPr lang="en-US" sz="1400" dirty="0"/>
          </a:p>
        </p:txBody>
      </p:sp>
      <p:sp>
        <p:nvSpPr>
          <p:cNvPr id="37" name="Shape 35"/>
          <p:cNvSpPr/>
          <p:nvPr/>
        </p:nvSpPr>
        <p:spPr>
          <a:xfrm>
            <a:off x="7040880" y="4279392"/>
            <a:ext cx="274320" cy="274320"/>
          </a:xfrm>
          <a:prstGeom prst="ellipse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7040880" y="4279392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200" dirty="0"/>
          </a:p>
        </p:txBody>
      </p:sp>
      <p:sp>
        <p:nvSpPr>
          <p:cNvPr id="39" name="Text 37"/>
          <p:cNvSpPr/>
          <p:nvPr/>
        </p:nvSpPr>
        <p:spPr>
          <a:xfrm>
            <a:off x="7452360" y="4160520"/>
            <a:ext cx="4023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Are our vehicles used efficiently?</a:t>
            </a:r>
            <a:endParaRPr lang="en-US" sz="1400" dirty="0"/>
          </a:p>
        </p:txBody>
      </p:sp>
      <p:sp>
        <p:nvSpPr>
          <p:cNvPr id="40" name="Shape 38"/>
          <p:cNvSpPr/>
          <p:nvPr/>
        </p:nvSpPr>
        <p:spPr>
          <a:xfrm>
            <a:off x="7040880" y="4965192"/>
            <a:ext cx="274320" cy="274320"/>
          </a:xfrm>
          <a:prstGeom prst="ellipse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41" name="Text 39"/>
          <p:cNvSpPr/>
          <p:nvPr/>
        </p:nvSpPr>
        <p:spPr>
          <a:xfrm>
            <a:off x="7040880" y="4965192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200" dirty="0"/>
          </a:p>
        </p:txBody>
      </p:sp>
      <p:sp>
        <p:nvSpPr>
          <p:cNvPr id="42" name="Text 40"/>
          <p:cNvSpPr/>
          <p:nvPr/>
        </p:nvSpPr>
        <p:spPr>
          <a:xfrm>
            <a:off x="7452360" y="4846320"/>
            <a:ext cx="4023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Which retailers repeatedly fail?</a:t>
            </a:r>
            <a:endParaRPr lang="en-US" sz="1400" dirty="0"/>
          </a:p>
        </p:txBody>
      </p:sp>
      <p:sp>
        <p:nvSpPr>
          <p:cNvPr id="43" name="Text 41"/>
          <p:cNvSpPr/>
          <p:nvPr/>
        </p:nvSpPr>
        <p:spPr>
          <a:xfrm>
            <a:off x="548640" y="6309360"/>
            <a:ext cx="1109441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Tip: start on the WD portal Reports page for day-to-day work. Use the admin view when you need to compare across distributors.</a:t>
            </a:r>
            <a:endParaRPr lang="en-US" sz="1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7373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1737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REPORTS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Inside the downloadable file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828800"/>
            <a:ext cx="1109441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From the WD Reports page, "Download report" produces a single .xlsx with six sheets. Managers spend most time on Reports, Summary, and Invoice Level Details — the other three are references.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788920"/>
            <a:ext cx="3520440" cy="1600200"/>
          </a:xfrm>
          <a:prstGeom prst="roundRect">
            <a:avLst>
              <a:gd name="adj" fmla="val 685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777240" y="3063240"/>
            <a:ext cx="685800" cy="68580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77240" y="306324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1600200" y="3017520"/>
            <a:ext cx="23774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Reports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3154680" y="306324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spc="200" kern="0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</a:t>
            </a:r>
            <a:endParaRPr lang="en-US" sz="800" dirty="0"/>
          </a:p>
        </p:txBody>
      </p:sp>
      <p:sp>
        <p:nvSpPr>
          <p:cNvPr id="11" name="Text 9"/>
          <p:cNvSpPr/>
          <p:nvPr/>
        </p:nvSpPr>
        <p:spPr>
          <a:xfrm>
            <a:off x="1600200" y="3474720"/>
            <a:ext cx="23317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Daily rollup — one row per date.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4343400" y="2788920"/>
            <a:ext cx="3520440" cy="1600200"/>
          </a:xfrm>
          <a:prstGeom prst="roundRect">
            <a:avLst>
              <a:gd name="adj" fmla="val 685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4572000" y="3063240"/>
            <a:ext cx="685800" cy="68580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4572000" y="306324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5394960" y="3017520"/>
            <a:ext cx="23774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Summary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6949440" y="306324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spc="200" kern="0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</a:t>
            </a:r>
            <a:endParaRPr lang="en-US" sz="800" dirty="0"/>
          </a:p>
        </p:txBody>
      </p:sp>
      <p:sp>
        <p:nvSpPr>
          <p:cNvPr id="17" name="Text 15"/>
          <p:cNvSpPr/>
          <p:nvPr/>
        </p:nvSpPr>
        <p:spPr>
          <a:xfrm>
            <a:off x="5394960" y="3474720"/>
            <a:ext cx="23317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One row per trip.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8138160" y="2788920"/>
            <a:ext cx="3520440" cy="1600200"/>
          </a:xfrm>
          <a:prstGeom prst="roundRect">
            <a:avLst>
              <a:gd name="adj" fmla="val 685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8366760" y="3063240"/>
            <a:ext cx="685800" cy="685800"/>
          </a:xfrm>
          <a:prstGeom prst="ellipse">
            <a:avLst/>
          </a:prstGeom>
          <a:solidFill>
            <a:srgbClr val="334155"/>
          </a:solidFill>
          <a:ln w="12700">
            <a:solidFill>
              <a:srgbClr val="334155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8366760" y="306324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9189720" y="3017520"/>
            <a:ext cx="23774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Details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9189720" y="3474720"/>
            <a:ext cx="23317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hop event on the road.</a:t>
            </a:r>
            <a:endParaRPr lang="en-US" sz="1100" dirty="0"/>
          </a:p>
        </p:txBody>
      </p:sp>
      <p:sp>
        <p:nvSpPr>
          <p:cNvPr id="23" name="Shape 21"/>
          <p:cNvSpPr/>
          <p:nvPr/>
        </p:nvSpPr>
        <p:spPr>
          <a:xfrm>
            <a:off x="548640" y="4526280"/>
            <a:ext cx="3520440" cy="1600200"/>
          </a:xfrm>
          <a:prstGeom prst="roundRect">
            <a:avLst>
              <a:gd name="adj" fmla="val 685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4" name="Shape 22"/>
          <p:cNvSpPr/>
          <p:nvPr/>
        </p:nvSpPr>
        <p:spPr>
          <a:xfrm>
            <a:off x="777240" y="4800600"/>
            <a:ext cx="685800" cy="685800"/>
          </a:xfrm>
          <a:prstGeom prst="ellipse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777240" y="480060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800" dirty="0"/>
          </a:p>
        </p:txBody>
      </p:sp>
      <p:sp>
        <p:nvSpPr>
          <p:cNvPr id="26" name="Text 24"/>
          <p:cNvSpPr/>
          <p:nvPr/>
        </p:nvSpPr>
        <p:spPr>
          <a:xfrm>
            <a:off x="1600200" y="4754880"/>
            <a:ext cx="23774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Invoice Level Details</a:t>
            </a:r>
            <a:endParaRPr lang="en-US" sz="1600" dirty="0"/>
          </a:p>
        </p:txBody>
      </p:sp>
      <p:sp>
        <p:nvSpPr>
          <p:cNvPr id="27" name="Text 25"/>
          <p:cNvSpPr/>
          <p:nvPr/>
        </p:nvSpPr>
        <p:spPr>
          <a:xfrm>
            <a:off x="3154680" y="480060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spc="200" kern="0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</a:t>
            </a:r>
            <a:endParaRPr lang="en-US" sz="800" dirty="0"/>
          </a:p>
        </p:txBody>
      </p:sp>
      <p:sp>
        <p:nvSpPr>
          <p:cNvPr id="28" name="Text 26"/>
          <p:cNvSpPr/>
          <p:nvPr/>
        </p:nvSpPr>
        <p:spPr>
          <a:xfrm>
            <a:off x="1600200" y="5212080"/>
            <a:ext cx="23317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One row per order (invoice).</a:t>
            </a:r>
            <a:endParaRPr lang="en-US" sz="1100" dirty="0"/>
          </a:p>
        </p:txBody>
      </p:sp>
      <p:sp>
        <p:nvSpPr>
          <p:cNvPr id="29" name="Shape 27"/>
          <p:cNvSpPr/>
          <p:nvPr/>
        </p:nvSpPr>
        <p:spPr>
          <a:xfrm>
            <a:off x="4343400" y="4526280"/>
            <a:ext cx="3520440" cy="1600200"/>
          </a:xfrm>
          <a:prstGeom prst="roundRect">
            <a:avLst>
              <a:gd name="adj" fmla="val 685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30" name="Shape 28"/>
          <p:cNvSpPr/>
          <p:nvPr/>
        </p:nvSpPr>
        <p:spPr>
          <a:xfrm>
            <a:off x="4572000" y="4800600"/>
            <a:ext cx="685800" cy="685800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4572000" y="480060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800" dirty="0"/>
          </a:p>
        </p:txBody>
      </p:sp>
      <p:sp>
        <p:nvSpPr>
          <p:cNvPr id="32" name="Text 30"/>
          <p:cNvSpPr/>
          <p:nvPr/>
        </p:nvSpPr>
        <p:spPr>
          <a:xfrm>
            <a:off x="5394960" y="4754880"/>
            <a:ext cx="23774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Delivery Aging</a:t>
            </a:r>
            <a:endParaRPr lang="en-US" sz="1600" dirty="0"/>
          </a:p>
        </p:txBody>
      </p:sp>
      <p:sp>
        <p:nvSpPr>
          <p:cNvPr id="33" name="Text 31"/>
          <p:cNvSpPr/>
          <p:nvPr/>
        </p:nvSpPr>
        <p:spPr>
          <a:xfrm>
            <a:off x="5394960" y="5212080"/>
            <a:ext cx="23317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long each order took to close.</a:t>
            </a:r>
            <a:endParaRPr lang="en-US" sz="1100" dirty="0"/>
          </a:p>
        </p:txBody>
      </p:sp>
      <p:sp>
        <p:nvSpPr>
          <p:cNvPr id="34" name="Shape 32"/>
          <p:cNvSpPr/>
          <p:nvPr/>
        </p:nvSpPr>
        <p:spPr>
          <a:xfrm>
            <a:off x="8138160" y="4526280"/>
            <a:ext cx="3520440" cy="1600200"/>
          </a:xfrm>
          <a:prstGeom prst="roundRect">
            <a:avLst>
              <a:gd name="adj" fmla="val 685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35" name="Shape 33"/>
          <p:cNvSpPr/>
          <p:nvPr/>
        </p:nvSpPr>
        <p:spPr>
          <a:xfrm>
            <a:off x="8366760" y="4800600"/>
            <a:ext cx="685800" cy="685800"/>
          </a:xfrm>
          <a:prstGeom prst="ellipse">
            <a:avLst/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8366760" y="480060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800" dirty="0"/>
          </a:p>
        </p:txBody>
      </p:sp>
      <p:sp>
        <p:nvSpPr>
          <p:cNvPr id="37" name="Text 35"/>
          <p:cNvSpPr/>
          <p:nvPr/>
        </p:nvSpPr>
        <p:spPr>
          <a:xfrm>
            <a:off x="9189720" y="4754880"/>
            <a:ext cx="23774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Vehicle Raw</a:t>
            </a:r>
            <a:endParaRPr lang="en-US" sz="1600" dirty="0"/>
          </a:p>
        </p:txBody>
      </p:sp>
      <p:sp>
        <p:nvSpPr>
          <p:cNvPr id="38" name="Text 36"/>
          <p:cNvSpPr/>
          <p:nvPr/>
        </p:nvSpPr>
        <p:spPr>
          <a:xfrm>
            <a:off x="9189720" y="5212080"/>
            <a:ext cx="23317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fleet master, as reference.</a:t>
            </a:r>
            <a:endParaRPr lang="en-US" sz="1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7373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1737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REPORTS · SHEET 1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Reports — daily rollup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One row per trip date. Aggregates every trip that ran that day.</a:t>
            </a:r>
            <a:endParaRPr lang="en-US" sz="14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2331720"/>
          <a:ext cx="11094415" cy="914400"/>
        </p:xfrm>
        <a:graphic>
          <a:graphicData uri="http://schemas.openxmlformats.org/drawingml/2006/table">
            <a:tbl>
              <a:tblPr/>
              <a:tblGrid>
                <a:gridCol w="3291840"/>
                <a:gridCol w="7802575"/>
              </a:tblGrid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E3A5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Trip Date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The calendar date the trip was scheduled for.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E3A5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Number of Trips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How many trips ran that day.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E3A5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Number of Vehicles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Distinct vehicles used across those trips.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E3A5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Delivered / Returned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Order counts by end-of-day outcome.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E3A5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Net Sale · Return · Total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Rupee totals from the CSV “Total Amount” column.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E3A5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Total Delivery Weight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Sum of order weight actually handed over that day.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E3A5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Vehicle Weight Capacity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Total max_weight_kg for the vehicles used.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E3A5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Weight Utilization 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Delivered weight ÷ capacity. How full were the trucks?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E3A5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Time Utilization 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Planned duration ÷ actual duration, capped at 100.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E3A5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Delivery Utilization 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Actual stops ÷ your WD’s standard target (default 30).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</a:tbl>
          </a:graphicData>
        </a:graphic>
      </p:graphicFrame>
      <p:sp>
        <p:nvSpPr>
          <p:cNvPr id="7" name="Text 4"/>
          <p:cNvSpPr/>
          <p:nvPr/>
        </p:nvSpPr>
        <p:spPr>
          <a:xfrm>
            <a:off x="548640" y="6355080"/>
            <a:ext cx="1109441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i="1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Tip: pair Weight Utilization with Time Utilization. A day at 40% weight but 95% time means the routes are geographically inefficient, not under-loaded.</a:t>
            </a:r>
            <a:endParaRPr lang="en-US" sz="11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7373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1737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REPORTS · SHEET 2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Summary — one row per trip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When you need to look at a specific trip — driver X ran late on the 15th — Summary is the sheet.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377440"/>
            <a:ext cx="3566160" cy="1691640"/>
          </a:xfrm>
          <a:prstGeom prst="roundRect">
            <a:avLst>
              <a:gd name="adj" fmla="val 6486"/>
            </a:avLst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22960" y="2514600"/>
            <a:ext cx="3200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Time Taken</a:t>
            </a: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822960" y="3017520"/>
            <a:ext cx="32004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End − Start · flags trips that ran long against plan.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389120" y="2377440"/>
            <a:ext cx="3566160" cy="1691640"/>
          </a:xfrm>
          <a:prstGeom prst="roundRect">
            <a:avLst>
              <a:gd name="adj" fmla="val 6486"/>
            </a:avLst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663440" y="2514600"/>
            <a:ext cx="3200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Delivered / Returned Weight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4663440" y="3017520"/>
            <a:ext cx="32004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split shows what came off the truck vs what came back.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8229600" y="2377440"/>
            <a:ext cx="3566160" cy="1691640"/>
          </a:xfrm>
          <a:prstGeom prst="roundRect">
            <a:avLst>
              <a:gd name="adj" fmla="val 6486"/>
            </a:avLst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503920" y="2514600"/>
            <a:ext cx="3200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Vehicle · Driver</a:t>
            </a:r>
            <a:endParaRPr lang="en-US" sz="1700" dirty="0"/>
          </a:p>
        </p:txBody>
      </p:sp>
      <p:sp>
        <p:nvSpPr>
          <p:cNvPr id="14" name="Text 12"/>
          <p:cNvSpPr/>
          <p:nvPr/>
        </p:nvSpPr>
        <p:spPr>
          <a:xfrm>
            <a:off x="8503920" y="3017520"/>
            <a:ext cx="32004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Row-level accountability. Pair with Details for GPS breadcrumbs.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548640" y="4434840"/>
            <a:ext cx="11094415" cy="1828800"/>
          </a:xfrm>
          <a:prstGeom prst="roundRect">
            <a:avLst>
              <a:gd name="adj" fmla="val 6000"/>
            </a:avLst>
          </a:prstGeom>
          <a:solidFill>
            <a:srgbClr val="F1F5F9"/>
          </a:solidFill>
          <a:ln w="12700">
            <a:solidFill>
              <a:srgbClr val="E0E7FF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6" name="Text 14"/>
          <p:cNvSpPr/>
          <p:nvPr/>
        </p:nvSpPr>
        <p:spPr>
          <a:xfrm>
            <a:off x="777240" y="4572000"/>
            <a:ext cx="5029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Column P · Delivered Total Weight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777240" y="4983480"/>
            <a:ext cx="10637215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 each delivered or partial stop, RouteSync adds up the order weight it handed over. That trip’s total = Column P.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777240" y="5532120"/>
            <a:ext cx="1063721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i="1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Cross-check: Σ (Column P for all trips on a date) ≈ Reports sheet · Column K on that date.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777240" y="5897880"/>
            <a:ext cx="1063721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F8717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Column S (Total Delivery Weight) is Delivered + Returned. Don’t confuse P with S.</a:t>
            </a:r>
            <a:endParaRPr lang="en-US" sz="1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7373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1737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REPORTS · SHEET 4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Invoice Level Details — one row per order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is your per-order audit trail: what shipped, what came back, and when it finally closed.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331720"/>
            <a:ext cx="11109960" cy="457200"/>
          </a:xfrm>
          <a:prstGeom prst="roundRect">
            <a:avLst>
              <a:gd name="adj" fmla="val 24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Text 5"/>
          <p:cNvSpPr/>
          <p:nvPr/>
        </p:nvSpPr>
        <p:spPr>
          <a:xfrm>
            <a:off x="777240" y="2331720"/>
            <a:ext cx="4114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Order ID · Invoice ID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5029200" y="2331720"/>
            <a:ext cx="6492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From Trishul. Text-typed so leading zeros survive Excel.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548640" y="2880360"/>
            <a:ext cx="11109960" cy="457200"/>
          </a:xfrm>
          <a:prstGeom prst="roundRect">
            <a:avLst>
              <a:gd name="adj" fmla="val 24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0" name="Text 8"/>
          <p:cNvSpPr/>
          <p:nvPr/>
        </p:nvSpPr>
        <p:spPr>
          <a:xfrm>
            <a:off x="777240" y="2880360"/>
            <a:ext cx="4114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Status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5029200" y="2880360"/>
            <a:ext cx="6492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Final outcome: Delivered, Partial, Undelivered, Cancelled.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3429000"/>
            <a:ext cx="11109960" cy="457200"/>
          </a:xfrm>
          <a:prstGeom prst="roundRect">
            <a:avLst>
              <a:gd name="adj" fmla="val 24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3" name="Text 11"/>
          <p:cNvSpPr/>
          <p:nvPr/>
        </p:nvSpPr>
        <p:spPr>
          <a:xfrm>
            <a:off x="777240" y="3429000"/>
            <a:ext cx="4114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Invoice Value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5029200" y="3429000"/>
            <a:ext cx="6492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CSV Total Amount — post-discount, post-tax, per order.</a:t>
            </a:r>
            <a:endParaRPr lang="en-US" sz="1300" dirty="0"/>
          </a:p>
        </p:txBody>
      </p:sp>
      <p:sp>
        <p:nvSpPr>
          <p:cNvPr id="15" name="Shape 13"/>
          <p:cNvSpPr/>
          <p:nvPr/>
        </p:nvSpPr>
        <p:spPr>
          <a:xfrm>
            <a:off x="548640" y="3977640"/>
            <a:ext cx="11109960" cy="457200"/>
          </a:xfrm>
          <a:prstGeom prst="roundRect">
            <a:avLst>
              <a:gd name="adj" fmla="val 24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6" name="Text 14"/>
          <p:cNvSpPr/>
          <p:nvPr/>
        </p:nvSpPr>
        <p:spPr>
          <a:xfrm>
            <a:off x="777240" y="3977640"/>
            <a:ext cx="4114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Return · Net Sale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5029200" y="3977640"/>
            <a:ext cx="6492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Split by status: Delivered/Partial ⇒ Net Sale, else ⇒ Return.</a:t>
            </a:r>
            <a:endParaRPr lang="en-US" sz="1300" dirty="0"/>
          </a:p>
        </p:txBody>
      </p:sp>
      <p:sp>
        <p:nvSpPr>
          <p:cNvPr id="18" name="Shape 16"/>
          <p:cNvSpPr/>
          <p:nvPr/>
        </p:nvSpPr>
        <p:spPr>
          <a:xfrm>
            <a:off x="548640" y="4526280"/>
            <a:ext cx="11109960" cy="457200"/>
          </a:xfrm>
          <a:prstGeom prst="roundRect">
            <a:avLst>
              <a:gd name="adj" fmla="val 24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9" name="Text 17"/>
          <p:cNvSpPr/>
          <p:nvPr/>
        </p:nvSpPr>
        <p:spPr>
          <a:xfrm>
            <a:off x="777240" y="4526280"/>
            <a:ext cx="4114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Weight (Col M)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5029200" y="4526280"/>
            <a:ext cx="6492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Order weight computed from SKU master — see next slide.</a:t>
            </a:r>
            <a:endParaRPr lang="en-US" sz="1300" dirty="0"/>
          </a:p>
        </p:txBody>
      </p:sp>
      <p:sp>
        <p:nvSpPr>
          <p:cNvPr id="21" name="Shape 19"/>
          <p:cNvSpPr/>
          <p:nvPr/>
        </p:nvSpPr>
        <p:spPr>
          <a:xfrm>
            <a:off x="548640" y="5074920"/>
            <a:ext cx="11109960" cy="457200"/>
          </a:xfrm>
          <a:prstGeom prst="roundRect">
            <a:avLst>
              <a:gd name="adj" fmla="val 24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2" name="Text 20"/>
          <p:cNvSpPr/>
          <p:nvPr/>
        </p:nvSpPr>
        <p:spPr>
          <a:xfrm>
            <a:off x="777240" y="5074920"/>
            <a:ext cx="4114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Trip Code · Attempts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5029200" y="5074920"/>
            <a:ext cx="6492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Last trip that touched the order · how many times we tried.</a:t>
            </a:r>
            <a:endParaRPr lang="en-US" sz="1300" dirty="0"/>
          </a:p>
        </p:txBody>
      </p:sp>
      <p:sp>
        <p:nvSpPr>
          <p:cNvPr id="24" name="Shape 22"/>
          <p:cNvSpPr/>
          <p:nvPr/>
        </p:nvSpPr>
        <p:spPr>
          <a:xfrm>
            <a:off x="548640" y="5806440"/>
            <a:ext cx="11094415" cy="822960"/>
          </a:xfrm>
          <a:prstGeom prst="roundRect">
            <a:avLst>
              <a:gd name="adj" fmla="val 13333"/>
            </a:avLst>
          </a:prstGeom>
          <a:solidFill>
            <a:srgbClr val="FEF3C7"/>
          </a:solidFill>
          <a:ln w="12700">
            <a:solidFill>
              <a:srgbClr val="F59E0B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5" name="Text 23"/>
          <p:cNvSpPr/>
          <p:nvPr/>
        </p:nvSpPr>
        <p:spPr>
          <a:xfrm>
            <a:off x="777240" y="5852160"/>
            <a:ext cx="5943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Weight formula (one line per SKU on the order):</a:t>
            </a:r>
            <a:endParaRPr lang="en-US" sz="1200" dirty="0"/>
          </a:p>
        </p:txBody>
      </p:sp>
      <p:sp>
        <p:nvSpPr>
          <p:cNvPr id="26" name="Text 24"/>
          <p:cNvSpPr/>
          <p:nvPr/>
        </p:nvSpPr>
        <p:spPr>
          <a:xfrm>
            <a:off x="777240" y="6172200"/>
            <a:ext cx="1063721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UOM = CFC → qty × weight_per_cfc_kg   ·   UOM = PAC → qty × weight_per_cfc_kg ÷ pieces_per_cfc</a:t>
            </a:r>
            <a:endParaRPr lang="en-US" sz="1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7373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1737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BUSINESS INSIGHTS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three utilizations to watch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548640" y="1828800"/>
            <a:ext cx="3566160" cy="594360"/>
          </a:xfrm>
          <a:prstGeom prst="roundRect">
            <a:avLst>
              <a:gd name="adj" fmla="val 15385"/>
            </a:avLst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731520" y="1874520"/>
            <a:ext cx="3200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Weight Utilization</a:t>
            </a:r>
            <a:endParaRPr lang="en-US" sz="1700" dirty="0"/>
          </a:p>
        </p:txBody>
      </p:sp>
      <p:sp>
        <p:nvSpPr>
          <p:cNvPr id="7" name="Shape 5"/>
          <p:cNvSpPr/>
          <p:nvPr/>
        </p:nvSpPr>
        <p:spPr>
          <a:xfrm>
            <a:off x="548640" y="2468880"/>
            <a:ext cx="3566160" cy="4114800"/>
          </a:xfrm>
          <a:prstGeom prst="roundRect">
            <a:avLst>
              <a:gd name="adj" fmla="val 307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8" name="Text 6"/>
          <p:cNvSpPr/>
          <p:nvPr/>
        </p:nvSpPr>
        <p:spPr>
          <a:xfrm>
            <a:off x="777240" y="2606040"/>
            <a:ext cx="31089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50" kern="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Formula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777240" y="2862072"/>
            <a:ext cx="31089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Delivered weight ÷ Vehicle capacity × 100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777240" y="3703320"/>
            <a:ext cx="31089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50" kern="0" dirty="0">
                <a:solidFill>
                  <a:srgbClr val="10B98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Healthy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777240" y="3959352"/>
            <a:ext cx="3108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Above 70 %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777240" y="4434840"/>
            <a:ext cx="31089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50" kern="0" dirty="0">
                <a:solidFill>
                  <a:srgbClr val="F8717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Investigate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777240" y="4690872"/>
            <a:ext cx="3108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Below 40 %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777240" y="5349240"/>
            <a:ext cx="31089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Low here means you’re running trips half-empty. Bundle beats or use smaller vehicles.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4389120" y="1828800"/>
            <a:ext cx="3566160" cy="594360"/>
          </a:xfrm>
          <a:prstGeom prst="roundRect">
            <a:avLst>
              <a:gd name="adj" fmla="val 15385"/>
            </a:avLst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4572000" y="1874520"/>
            <a:ext cx="3200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Time Utilization</a:t>
            </a:r>
            <a:endParaRPr lang="en-US" sz="1700" dirty="0"/>
          </a:p>
        </p:txBody>
      </p:sp>
      <p:sp>
        <p:nvSpPr>
          <p:cNvPr id="17" name="Shape 15"/>
          <p:cNvSpPr/>
          <p:nvPr/>
        </p:nvSpPr>
        <p:spPr>
          <a:xfrm>
            <a:off x="4389120" y="2468880"/>
            <a:ext cx="3566160" cy="4114800"/>
          </a:xfrm>
          <a:prstGeom prst="roundRect">
            <a:avLst>
              <a:gd name="adj" fmla="val 307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8" name="Text 16"/>
          <p:cNvSpPr/>
          <p:nvPr/>
        </p:nvSpPr>
        <p:spPr>
          <a:xfrm>
            <a:off x="4617720" y="2606040"/>
            <a:ext cx="31089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50" kern="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Formula</a:t>
            </a:r>
            <a:endParaRPr lang="en-US" sz="1000" dirty="0"/>
          </a:p>
        </p:txBody>
      </p:sp>
      <p:sp>
        <p:nvSpPr>
          <p:cNvPr id="19" name="Text 17"/>
          <p:cNvSpPr/>
          <p:nvPr/>
        </p:nvSpPr>
        <p:spPr>
          <a:xfrm>
            <a:off x="4617720" y="2862072"/>
            <a:ext cx="31089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Planned duration ÷ Actual duration × 100 (max 100)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4617720" y="3703320"/>
            <a:ext cx="31089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50" kern="0" dirty="0">
                <a:solidFill>
                  <a:srgbClr val="10B98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Healthy</a:t>
            </a:r>
            <a:endParaRPr lang="en-US" sz="1000" dirty="0"/>
          </a:p>
        </p:txBody>
      </p:sp>
      <p:sp>
        <p:nvSpPr>
          <p:cNvPr id="21" name="Text 19"/>
          <p:cNvSpPr/>
          <p:nvPr/>
        </p:nvSpPr>
        <p:spPr>
          <a:xfrm>
            <a:off x="4617720" y="3959352"/>
            <a:ext cx="3108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Above 85 %</a:t>
            </a:r>
            <a:endParaRPr lang="en-US" sz="1300" dirty="0"/>
          </a:p>
        </p:txBody>
      </p:sp>
      <p:sp>
        <p:nvSpPr>
          <p:cNvPr id="22" name="Text 20"/>
          <p:cNvSpPr/>
          <p:nvPr/>
        </p:nvSpPr>
        <p:spPr>
          <a:xfrm>
            <a:off x="4617720" y="4434840"/>
            <a:ext cx="31089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50" kern="0" dirty="0">
                <a:solidFill>
                  <a:srgbClr val="F8717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Investigate</a:t>
            </a:r>
            <a:endParaRPr lang="en-US" sz="1000" dirty="0"/>
          </a:p>
        </p:txBody>
      </p:sp>
      <p:sp>
        <p:nvSpPr>
          <p:cNvPr id="23" name="Text 21"/>
          <p:cNvSpPr/>
          <p:nvPr/>
        </p:nvSpPr>
        <p:spPr>
          <a:xfrm>
            <a:off x="4617720" y="4690872"/>
            <a:ext cx="3108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Below 60 %</a:t>
            </a:r>
            <a:endParaRPr lang="en-US" sz="1300" dirty="0"/>
          </a:p>
        </p:txBody>
      </p:sp>
      <p:sp>
        <p:nvSpPr>
          <p:cNvPr id="24" name="Text 22"/>
          <p:cNvSpPr/>
          <p:nvPr/>
        </p:nvSpPr>
        <p:spPr>
          <a:xfrm>
            <a:off x="4617720" y="5349240"/>
            <a:ext cx="31089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Low here = drivers spending too long between stops. Check traffic windows or route order.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8229600" y="1828800"/>
            <a:ext cx="3566160" cy="594360"/>
          </a:xfrm>
          <a:prstGeom prst="roundRect">
            <a:avLst>
              <a:gd name="adj" fmla="val 15385"/>
            </a:avLst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8412480" y="1874520"/>
            <a:ext cx="3200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Delivery Utilization</a:t>
            </a:r>
            <a:endParaRPr lang="en-US" sz="1700" dirty="0"/>
          </a:p>
        </p:txBody>
      </p:sp>
      <p:sp>
        <p:nvSpPr>
          <p:cNvPr id="27" name="Shape 25"/>
          <p:cNvSpPr/>
          <p:nvPr/>
        </p:nvSpPr>
        <p:spPr>
          <a:xfrm>
            <a:off x="8229600" y="2468880"/>
            <a:ext cx="3566160" cy="4114800"/>
          </a:xfrm>
          <a:prstGeom prst="roundRect">
            <a:avLst>
              <a:gd name="adj" fmla="val 307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8" name="Text 26"/>
          <p:cNvSpPr/>
          <p:nvPr/>
        </p:nvSpPr>
        <p:spPr>
          <a:xfrm>
            <a:off x="8458200" y="2606040"/>
            <a:ext cx="31089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50" kern="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Formula</a:t>
            </a:r>
            <a:endParaRPr lang="en-US" sz="1000" dirty="0"/>
          </a:p>
        </p:txBody>
      </p:sp>
      <p:sp>
        <p:nvSpPr>
          <p:cNvPr id="29" name="Text 27"/>
          <p:cNvSpPr/>
          <p:nvPr/>
        </p:nvSpPr>
        <p:spPr>
          <a:xfrm>
            <a:off x="8458200" y="2862072"/>
            <a:ext cx="31089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Actual stops ÷ WD standard target (default 30)</a:t>
            </a:r>
            <a:endParaRPr lang="en-US" sz="1200" dirty="0"/>
          </a:p>
        </p:txBody>
      </p:sp>
      <p:sp>
        <p:nvSpPr>
          <p:cNvPr id="30" name="Text 28"/>
          <p:cNvSpPr/>
          <p:nvPr/>
        </p:nvSpPr>
        <p:spPr>
          <a:xfrm>
            <a:off x="8458200" y="3703320"/>
            <a:ext cx="31089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50" kern="0" dirty="0">
                <a:solidFill>
                  <a:srgbClr val="10B98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Healthy</a:t>
            </a:r>
            <a:endParaRPr lang="en-US" sz="1000" dirty="0"/>
          </a:p>
        </p:txBody>
      </p:sp>
      <p:sp>
        <p:nvSpPr>
          <p:cNvPr id="31" name="Text 29"/>
          <p:cNvSpPr/>
          <p:nvPr/>
        </p:nvSpPr>
        <p:spPr>
          <a:xfrm>
            <a:off x="8458200" y="3959352"/>
            <a:ext cx="3108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Around 100 %</a:t>
            </a:r>
            <a:endParaRPr lang="en-US" sz="1300" dirty="0"/>
          </a:p>
        </p:txBody>
      </p:sp>
      <p:sp>
        <p:nvSpPr>
          <p:cNvPr id="32" name="Text 30"/>
          <p:cNvSpPr/>
          <p:nvPr/>
        </p:nvSpPr>
        <p:spPr>
          <a:xfrm>
            <a:off x="8458200" y="4434840"/>
            <a:ext cx="31089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50" kern="0" dirty="0">
                <a:solidFill>
                  <a:srgbClr val="F8717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Investigate</a:t>
            </a:r>
            <a:endParaRPr lang="en-US" sz="1000" dirty="0"/>
          </a:p>
        </p:txBody>
      </p:sp>
      <p:sp>
        <p:nvSpPr>
          <p:cNvPr id="33" name="Text 31"/>
          <p:cNvSpPr/>
          <p:nvPr/>
        </p:nvSpPr>
        <p:spPr>
          <a:xfrm>
            <a:off x="8458200" y="4690872"/>
            <a:ext cx="3108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 above 130 % (overload) or below 60 %</a:t>
            </a:r>
            <a:endParaRPr lang="en-US" sz="1300" dirty="0"/>
          </a:p>
        </p:txBody>
      </p:sp>
      <p:sp>
        <p:nvSpPr>
          <p:cNvPr id="34" name="Text 32"/>
          <p:cNvSpPr/>
          <p:nvPr/>
        </p:nvSpPr>
        <p:spPr>
          <a:xfrm>
            <a:off x="8458200" y="5349240"/>
            <a:ext cx="31089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Set your own target under WD settings. This normalises across busy vs quiet days.</a:t>
            </a:r>
            <a:endParaRPr lang="en-US" sz="11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7373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1737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BUSINESS INSIGHTS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admin dashboard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/admin gives you the live state of every WD in one view. Filter by Today, Yesterday, or Last 30 days. Top strip totals across all WDs; each WD block below is the same shape for quick scanning.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606040"/>
            <a:ext cx="2072579" cy="1554480"/>
          </a:xfrm>
          <a:prstGeom prst="roundRect">
            <a:avLst>
              <a:gd name="adj" fmla="val 7059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548640" y="2606040"/>
            <a:ext cx="2072579" cy="320040"/>
          </a:xfrm>
          <a:prstGeom prst="roundRect">
            <a:avLst>
              <a:gd name="adj" fmla="val 22857"/>
            </a:avLst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40080" y="2606040"/>
            <a:ext cx="1889699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orders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685800" y="3063240"/>
            <a:ext cx="1798259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###</a:t>
            </a:r>
            <a:endParaRPr lang="en-US" sz="3200" dirty="0"/>
          </a:p>
        </p:txBody>
      </p:sp>
      <p:sp>
        <p:nvSpPr>
          <p:cNvPr id="10" name="Text 8"/>
          <p:cNvSpPr/>
          <p:nvPr/>
        </p:nvSpPr>
        <p:spPr>
          <a:xfrm>
            <a:off x="685800" y="3703320"/>
            <a:ext cx="1798259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the range</a:t>
            </a:r>
            <a:endParaRPr lang="en-US" sz="1000" dirty="0"/>
          </a:p>
        </p:txBody>
      </p:sp>
      <p:sp>
        <p:nvSpPr>
          <p:cNvPr id="11" name="Shape 9"/>
          <p:cNvSpPr/>
          <p:nvPr/>
        </p:nvSpPr>
        <p:spPr>
          <a:xfrm>
            <a:off x="2804099" y="2606040"/>
            <a:ext cx="2072579" cy="1554480"/>
          </a:xfrm>
          <a:prstGeom prst="roundRect">
            <a:avLst>
              <a:gd name="adj" fmla="val 7059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2804099" y="2606040"/>
            <a:ext cx="2072579" cy="320040"/>
          </a:xfrm>
          <a:prstGeom prst="roundRect">
            <a:avLst>
              <a:gd name="adj" fmla="val 22857"/>
            </a:avLst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2895539" y="2606040"/>
            <a:ext cx="1889699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Pending orders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2941259" y="3063240"/>
            <a:ext cx="1798259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###</a:t>
            </a:r>
            <a:endParaRPr lang="en-US" sz="3200" dirty="0"/>
          </a:p>
        </p:txBody>
      </p:sp>
      <p:sp>
        <p:nvSpPr>
          <p:cNvPr id="15" name="Text 13"/>
          <p:cNvSpPr/>
          <p:nvPr/>
        </p:nvSpPr>
        <p:spPr>
          <a:xfrm>
            <a:off x="2941259" y="3703320"/>
            <a:ext cx="1798259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Imported / Ready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5059558" y="2606040"/>
            <a:ext cx="2072579" cy="1554480"/>
          </a:xfrm>
          <a:prstGeom prst="roundRect">
            <a:avLst>
              <a:gd name="adj" fmla="val 7059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5059558" y="2606040"/>
            <a:ext cx="2072579" cy="320040"/>
          </a:xfrm>
          <a:prstGeom prst="roundRect">
            <a:avLst>
              <a:gd name="adj" fmla="val 22857"/>
            </a:avLst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150998" y="2606040"/>
            <a:ext cx="1889699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Active orders</a:t>
            </a:r>
            <a:endParaRPr lang="en-US" sz="1000" dirty="0"/>
          </a:p>
        </p:txBody>
      </p:sp>
      <p:sp>
        <p:nvSpPr>
          <p:cNvPr id="19" name="Text 17"/>
          <p:cNvSpPr/>
          <p:nvPr/>
        </p:nvSpPr>
        <p:spPr>
          <a:xfrm>
            <a:off x="5196718" y="3063240"/>
            <a:ext cx="1798259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###</a:t>
            </a:r>
            <a:endParaRPr lang="en-US" sz="3200" dirty="0"/>
          </a:p>
        </p:txBody>
      </p:sp>
      <p:sp>
        <p:nvSpPr>
          <p:cNvPr id="20" name="Text 18"/>
          <p:cNvSpPr/>
          <p:nvPr/>
        </p:nvSpPr>
        <p:spPr>
          <a:xfrm>
            <a:off x="5196718" y="3703320"/>
            <a:ext cx="1798259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Dispatched / In-trip</a:t>
            </a:r>
            <a:endParaRPr lang="en-US" sz="1000" dirty="0"/>
          </a:p>
        </p:txBody>
      </p:sp>
      <p:sp>
        <p:nvSpPr>
          <p:cNvPr id="21" name="Shape 19"/>
          <p:cNvSpPr/>
          <p:nvPr/>
        </p:nvSpPr>
        <p:spPr>
          <a:xfrm>
            <a:off x="7315017" y="2606040"/>
            <a:ext cx="2072579" cy="1554480"/>
          </a:xfrm>
          <a:prstGeom prst="roundRect">
            <a:avLst>
              <a:gd name="adj" fmla="val 7059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2" name="Shape 20"/>
          <p:cNvSpPr/>
          <p:nvPr/>
        </p:nvSpPr>
        <p:spPr>
          <a:xfrm>
            <a:off x="7315017" y="2606040"/>
            <a:ext cx="2072579" cy="320040"/>
          </a:xfrm>
          <a:prstGeom prst="roundRect">
            <a:avLst>
              <a:gd name="adj" fmla="val 22857"/>
            </a:avLst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06457" y="2606040"/>
            <a:ext cx="1889699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Delivered orders</a:t>
            </a:r>
            <a:endParaRPr lang="en-US" sz="1000" dirty="0"/>
          </a:p>
        </p:txBody>
      </p:sp>
      <p:sp>
        <p:nvSpPr>
          <p:cNvPr id="24" name="Text 22"/>
          <p:cNvSpPr/>
          <p:nvPr/>
        </p:nvSpPr>
        <p:spPr>
          <a:xfrm>
            <a:off x="7452177" y="3063240"/>
            <a:ext cx="1798259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###</a:t>
            </a:r>
            <a:endParaRPr lang="en-US" sz="3200" dirty="0"/>
          </a:p>
        </p:txBody>
      </p:sp>
      <p:sp>
        <p:nvSpPr>
          <p:cNvPr id="25" name="Text 23"/>
          <p:cNvSpPr/>
          <p:nvPr/>
        </p:nvSpPr>
        <p:spPr>
          <a:xfrm>
            <a:off x="7452177" y="3703320"/>
            <a:ext cx="1798259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closed OK</a:t>
            </a:r>
            <a:endParaRPr lang="en-US" sz="1000" dirty="0"/>
          </a:p>
        </p:txBody>
      </p:sp>
      <p:sp>
        <p:nvSpPr>
          <p:cNvPr id="26" name="Shape 24"/>
          <p:cNvSpPr/>
          <p:nvPr/>
        </p:nvSpPr>
        <p:spPr>
          <a:xfrm>
            <a:off x="9570476" y="2606040"/>
            <a:ext cx="2072579" cy="1554480"/>
          </a:xfrm>
          <a:prstGeom prst="roundRect">
            <a:avLst>
              <a:gd name="adj" fmla="val 7059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7" name="Shape 25"/>
          <p:cNvSpPr/>
          <p:nvPr/>
        </p:nvSpPr>
        <p:spPr>
          <a:xfrm>
            <a:off x="9570476" y="2606040"/>
            <a:ext cx="2072579" cy="320040"/>
          </a:xfrm>
          <a:prstGeom prst="roundRect">
            <a:avLst>
              <a:gd name="adj" fmla="val 22857"/>
            </a:avLst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9661916" y="2606040"/>
            <a:ext cx="1889699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Issues</a:t>
            </a:r>
            <a:endParaRPr lang="en-US" sz="1000" dirty="0"/>
          </a:p>
        </p:txBody>
      </p:sp>
      <p:sp>
        <p:nvSpPr>
          <p:cNvPr id="29" name="Text 27"/>
          <p:cNvSpPr/>
          <p:nvPr/>
        </p:nvSpPr>
        <p:spPr>
          <a:xfrm>
            <a:off x="9707636" y="3063240"/>
            <a:ext cx="1798259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###</a:t>
            </a:r>
            <a:endParaRPr lang="en-US" sz="3200" dirty="0"/>
          </a:p>
        </p:txBody>
      </p:sp>
      <p:sp>
        <p:nvSpPr>
          <p:cNvPr id="30" name="Text 28"/>
          <p:cNvSpPr/>
          <p:nvPr/>
        </p:nvSpPr>
        <p:spPr>
          <a:xfrm>
            <a:off x="9707636" y="3703320"/>
            <a:ext cx="1798259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undel · partial · cancelled</a:t>
            </a:r>
            <a:endParaRPr lang="en-US" sz="1000" dirty="0"/>
          </a:p>
        </p:txBody>
      </p:sp>
      <p:sp>
        <p:nvSpPr>
          <p:cNvPr id="31" name="Shape 29"/>
          <p:cNvSpPr/>
          <p:nvPr/>
        </p:nvSpPr>
        <p:spPr>
          <a:xfrm>
            <a:off x="548640" y="4434840"/>
            <a:ext cx="11094415" cy="1965960"/>
          </a:xfrm>
          <a:prstGeom prst="roundRect">
            <a:avLst>
              <a:gd name="adj" fmla="val 5581"/>
            </a:avLst>
          </a:prstGeom>
          <a:solidFill>
            <a:srgbClr val="F1F5F9"/>
          </a:solidFill>
          <a:ln w="12700">
            <a:solidFill>
              <a:srgbClr val="E0E7FF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32" name="Text 30"/>
          <p:cNvSpPr/>
          <p:nvPr/>
        </p:nvSpPr>
        <p:spPr>
          <a:xfrm>
            <a:off x="777240" y="457200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5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Reading the tiles</a:t>
            </a:r>
            <a:endParaRPr lang="en-US" sz="1200" dirty="0"/>
          </a:p>
        </p:txBody>
      </p:sp>
      <p:sp>
        <p:nvSpPr>
          <p:cNvPr id="33" name="Text 31"/>
          <p:cNvSpPr/>
          <p:nvPr/>
        </p:nvSpPr>
        <p:spPr>
          <a:xfrm>
            <a:off x="777240" y="4937760"/>
            <a:ext cx="1188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</a:t>
            </a:r>
            <a:endParaRPr lang="en-US" sz="1100" dirty="0"/>
          </a:p>
        </p:txBody>
      </p:sp>
      <p:sp>
        <p:nvSpPr>
          <p:cNvPr id="34" name="Text 32"/>
          <p:cNvSpPr/>
          <p:nvPr/>
        </p:nvSpPr>
        <p:spPr>
          <a:xfrm>
            <a:off x="2011680" y="4937760"/>
            <a:ext cx="944849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order whose order_date falls in the selected range (all statuses).</a:t>
            </a:r>
            <a:endParaRPr lang="en-US" sz="1100" dirty="0"/>
          </a:p>
        </p:txBody>
      </p:sp>
      <p:sp>
        <p:nvSpPr>
          <p:cNvPr id="35" name="Text 33"/>
          <p:cNvSpPr/>
          <p:nvPr/>
        </p:nvSpPr>
        <p:spPr>
          <a:xfrm>
            <a:off x="777240" y="5230368"/>
            <a:ext cx="1188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Pending</a:t>
            </a:r>
            <a:endParaRPr lang="en-US" sz="1100" dirty="0"/>
          </a:p>
        </p:txBody>
      </p:sp>
      <p:sp>
        <p:nvSpPr>
          <p:cNvPr id="36" name="Text 34"/>
          <p:cNvSpPr/>
          <p:nvPr/>
        </p:nvSpPr>
        <p:spPr>
          <a:xfrm>
            <a:off x="2011680" y="5230368"/>
            <a:ext cx="944849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Orders still in Imported or Ready state — upstream of dispatch.</a:t>
            </a:r>
            <a:endParaRPr lang="en-US" sz="1100" dirty="0"/>
          </a:p>
        </p:txBody>
      </p:sp>
      <p:sp>
        <p:nvSpPr>
          <p:cNvPr id="37" name="Text 35"/>
          <p:cNvSpPr/>
          <p:nvPr/>
        </p:nvSpPr>
        <p:spPr>
          <a:xfrm>
            <a:off x="777240" y="5522976"/>
            <a:ext cx="1188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Active</a:t>
            </a:r>
            <a:endParaRPr lang="en-US" sz="1100" dirty="0"/>
          </a:p>
        </p:txBody>
      </p:sp>
      <p:sp>
        <p:nvSpPr>
          <p:cNvPr id="38" name="Text 36"/>
          <p:cNvSpPr/>
          <p:nvPr/>
        </p:nvSpPr>
        <p:spPr>
          <a:xfrm>
            <a:off x="2011680" y="5522976"/>
            <a:ext cx="944849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Currently attached to a trip: Dispatched or In-trip.</a:t>
            </a:r>
            <a:endParaRPr lang="en-US" sz="1100" dirty="0"/>
          </a:p>
        </p:txBody>
      </p:sp>
      <p:sp>
        <p:nvSpPr>
          <p:cNvPr id="39" name="Text 37"/>
          <p:cNvSpPr/>
          <p:nvPr/>
        </p:nvSpPr>
        <p:spPr>
          <a:xfrm>
            <a:off x="777240" y="5815584"/>
            <a:ext cx="1188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Delivered</a:t>
            </a:r>
            <a:endParaRPr lang="en-US" sz="1100" dirty="0"/>
          </a:p>
        </p:txBody>
      </p:sp>
      <p:sp>
        <p:nvSpPr>
          <p:cNvPr id="40" name="Text 38"/>
          <p:cNvSpPr/>
          <p:nvPr/>
        </p:nvSpPr>
        <p:spPr>
          <a:xfrm>
            <a:off x="2011680" y="5815584"/>
            <a:ext cx="944849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Filtered by the delivery action timestamp — what actually closed.</a:t>
            </a:r>
            <a:endParaRPr lang="en-US" sz="1100" dirty="0"/>
          </a:p>
        </p:txBody>
      </p:sp>
      <p:sp>
        <p:nvSpPr>
          <p:cNvPr id="41" name="Text 39"/>
          <p:cNvSpPr/>
          <p:nvPr/>
        </p:nvSpPr>
        <p:spPr>
          <a:xfrm>
            <a:off x="777240" y="6108192"/>
            <a:ext cx="1188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Issues</a:t>
            </a:r>
            <a:endParaRPr lang="en-US" sz="1100" dirty="0"/>
          </a:p>
        </p:txBody>
      </p:sp>
      <p:sp>
        <p:nvSpPr>
          <p:cNvPr id="42" name="Text 40"/>
          <p:cNvSpPr/>
          <p:nvPr/>
        </p:nvSpPr>
        <p:spPr>
          <a:xfrm>
            <a:off x="2011680" y="6108192"/>
            <a:ext cx="944849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Undelivered, Partial, or Cancelled — the exception queue.</a:t>
            </a:r>
            <a:endParaRPr lang="en-US" sz="11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7373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1737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BUSINESS INSIGHTS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 5-minute daily check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548640" y="1828800"/>
            <a:ext cx="11094415" cy="777240"/>
          </a:xfrm>
          <a:prstGeom prst="roundRect">
            <a:avLst>
              <a:gd name="adj" fmla="val 1411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777240" y="2011680"/>
            <a:ext cx="1417320" cy="411480"/>
          </a:xfrm>
          <a:prstGeom prst="roundRect">
            <a:avLst>
              <a:gd name="adj" fmla="val 17778"/>
            </a:avLst>
          </a:prstGeom>
          <a:solidFill>
            <a:srgbClr val="1E3A5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777240" y="2011680"/>
            <a:ext cx="1417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9:00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2377440" y="1920240"/>
            <a:ext cx="5943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 /admin. Look at Total vs Delivered from yesterday.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2377440" y="2194560"/>
            <a:ext cx="5943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Anything under 90 % delivered warrants a look.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8595360" y="2084832"/>
            <a:ext cx="2926080" cy="274320"/>
          </a:xfrm>
          <a:prstGeom prst="roundRect">
            <a:avLst>
              <a:gd name="adj" fmla="val 26667"/>
            </a:avLst>
          </a:prstGeom>
          <a:solidFill>
            <a:srgbClr val="FEF3C7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8595360" y="2084832"/>
            <a:ext cx="2926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spc="400" kern="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</a:t>
            </a:r>
            <a:endParaRPr lang="en-US" sz="900" dirty="0"/>
          </a:p>
        </p:txBody>
      </p:sp>
      <p:sp>
        <p:nvSpPr>
          <p:cNvPr id="12" name="Shape 10"/>
          <p:cNvSpPr/>
          <p:nvPr/>
        </p:nvSpPr>
        <p:spPr>
          <a:xfrm>
            <a:off x="548640" y="2724912"/>
            <a:ext cx="11094415" cy="777240"/>
          </a:xfrm>
          <a:prstGeom prst="roundRect">
            <a:avLst>
              <a:gd name="adj" fmla="val 1411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777240" y="2907792"/>
            <a:ext cx="1417320" cy="411480"/>
          </a:xfrm>
          <a:prstGeom prst="roundRect">
            <a:avLst>
              <a:gd name="adj" fmla="val 17778"/>
            </a:avLst>
          </a:prstGeom>
          <a:solidFill>
            <a:srgbClr val="1E3A5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77240" y="2907792"/>
            <a:ext cx="1417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9:05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2377440" y="2816352"/>
            <a:ext cx="5943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Scan the Issues tile per WD.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2377440" y="3090672"/>
            <a:ext cx="5943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One WD spiking = local problem. All spiking = supply issue.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8595360" y="2980944"/>
            <a:ext cx="2926080" cy="274320"/>
          </a:xfrm>
          <a:prstGeom prst="roundRect">
            <a:avLst>
              <a:gd name="adj" fmla="val 26667"/>
            </a:avLst>
          </a:prstGeom>
          <a:solidFill>
            <a:srgbClr val="FEF3C7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595360" y="2980944"/>
            <a:ext cx="2926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spc="400" kern="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</a:t>
            </a:r>
            <a:endParaRPr lang="en-US" sz="900" dirty="0"/>
          </a:p>
        </p:txBody>
      </p:sp>
      <p:sp>
        <p:nvSpPr>
          <p:cNvPr id="19" name="Shape 17"/>
          <p:cNvSpPr/>
          <p:nvPr/>
        </p:nvSpPr>
        <p:spPr>
          <a:xfrm>
            <a:off x="548640" y="3621024"/>
            <a:ext cx="11094415" cy="777240"/>
          </a:xfrm>
          <a:prstGeom prst="roundRect">
            <a:avLst>
              <a:gd name="adj" fmla="val 1411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777240" y="3803904"/>
            <a:ext cx="1417320" cy="411480"/>
          </a:xfrm>
          <a:prstGeom prst="roundRect">
            <a:avLst>
              <a:gd name="adj" fmla="val 17778"/>
            </a:avLst>
          </a:prstGeom>
          <a:solidFill>
            <a:srgbClr val="1E3A5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77240" y="3803904"/>
            <a:ext cx="1417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9:10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2377440" y="3712464"/>
            <a:ext cx="5943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 /admin/reports for the WD in trouble.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2377440" y="3986784"/>
            <a:ext cx="5943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Filter yesterday; download the .xlsx if you need details.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8595360" y="3877056"/>
            <a:ext cx="2926080" cy="274320"/>
          </a:xfrm>
          <a:prstGeom prst="roundRect">
            <a:avLst>
              <a:gd name="adj" fmla="val 26667"/>
            </a:avLst>
          </a:prstGeom>
          <a:solidFill>
            <a:srgbClr val="FEF3C7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8595360" y="3877056"/>
            <a:ext cx="2926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spc="400" kern="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</a:t>
            </a:r>
            <a:endParaRPr lang="en-US" sz="900" dirty="0"/>
          </a:p>
        </p:txBody>
      </p:sp>
      <p:sp>
        <p:nvSpPr>
          <p:cNvPr id="26" name="Shape 24"/>
          <p:cNvSpPr/>
          <p:nvPr/>
        </p:nvSpPr>
        <p:spPr>
          <a:xfrm>
            <a:off x="548640" y="4517136"/>
            <a:ext cx="11094415" cy="777240"/>
          </a:xfrm>
          <a:prstGeom prst="roundRect">
            <a:avLst>
              <a:gd name="adj" fmla="val 1411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7" name="Shape 25"/>
          <p:cNvSpPr/>
          <p:nvPr/>
        </p:nvSpPr>
        <p:spPr>
          <a:xfrm>
            <a:off x="777240" y="4700016"/>
            <a:ext cx="1417320" cy="411480"/>
          </a:xfrm>
          <a:prstGeom prst="roundRect">
            <a:avLst>
              <a:gd name="adj" fmla="val 17778"/>
            </a:avLst>
          </a:prstGeom>
          <a:solidFill>
            <a:srgbClr val="1E3A5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777240" y="4700016"/>
            <a:ext cx="1417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 demand</a:t>
            </a:r>
            <a:endParaRPr lang="en-US" sz="1200" dirty="0"/>
          </a:p>
        </p:txBody>
      </p:sp>
      <p:sp>
        <p:nvSpPr>
          <p:cNvPr id="29" name="Text 27"/>
          <p:cNvSpPr/>
          <p:nvPr/>
        </p:nvSpPr>
        <p:spPr>
          <a:xfrm>
            <a:off x="2377440" y="4608576"/>
            <a:ext cx="5943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 the Summary sheet, sort by Delivered Weight.</a:t>
            </a:r>
            <a:endParaRPr lang="en-US" sz="1300" dirty="0"/>
          </a:p>
        </p:txBody>
      </p:sp>
      <p:sp>
        <p:nvSpPr>
          <p:cNvPr id="30" name="Text 28"/>
          <p:cNvSpPr/>
          <p:nvPr/>
        </p:nvSpPr>
        <p:spPr>
          <a:xfrm>
            <a:off x="2377440" y="4882896"/>
            <a:ext cx="5943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Trips near the bottom are candidates for consolidation.</a:t>
            </a:r>
            <a:endParaRPr lang="en-US" sz="1100" dirty="0"/>
          </a:p>
        </p:txBody>
      </p:sp>
      <p:sp>
        <p:nvSpPr>
          <p:cNvPr id="31" name="Shape 29"/>
          <p:cNvSpPr/>
          <p:nvPr/>
        </p:nvSpPr>
        <p:spPr>
          <a:xfrm>
            <a:off x="8595360" y="4773168"/>
            <a:ext cx="2926080" cy="274320"/>
          </a:xfrm>
          <a:prstGeom prst="roundRect">
            <a:avLst>
              <a:gd name="adj" fmla="val 26667"/>
            </a:avLst>
          </a:prstGeom>
          <a:solidFill>
            <a:srgbClr val="FEF3C7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8595360" y="4773168"/>
            <a:ext cx="2926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spc="400" kern="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</a:t>
            </a:r>
            <a:endParaRPr lang="en-US" sz="900" dirty="0"/>
          </a:p>
        </p:txBody>
      </p:sp>
      <p:sp>
        <p:nvSpPr>
          <p:cNvPr id="33" name="Shape 31"/>
          <p:cNvSpPr/>
          <p:nvPr/>
        </p:nvSpPr>
        <p:spPr>
          <a:xfrm>
            <a:off x="548640" y="5413248"/>
            <a:ext cx="11094415" cy="777240"/>
          </a:xfrm>
          <a:prstGeom prst="roundRect">
            <a:avLst>
              <a:gd name="adj" fmla="val 1411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34" name="Shape 32"/>
          <p:cNvSpPr/>
          <p:nvPr/>
        </p:nvSpPr>
        <p:spPr>
          <a:xfrm>
            <a:off x="777240" y="5596128"/>
            <a:ext cx="1417320" cy="411480"/>
          </a:xfrm>
          <a:prstGeom prst="roundRect">
            <a:avLst>
              <a:gd name="adj" fmla="val 17778"/>
            </a:avLst>
          </a:prstGeom>
          <a:solidFill>
            <a:srgbClr val="10B981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777240" y="5596128"/>
            <a:ext cx="1417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Weekly</a:t>
            </a:r>
            <a:endParaRPr lang="en-US" sz="1200" dirty="0"/>
          </a:p>
        </p:txBody>
      </p:sp>
      <p:sp>
        <p:nvSpPr>
          <p:cNvPr id="36" name="Text 34"/>
          <p:cNvSpPr/>
          <p:nvPr/>
        </p:nvSpPr>
        <p:spPr>
          <a:xfrm>
            <a:off x="2377440" y="5504688"/>
            <a:ext cx="5943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Look at 30-day trends. Weight &amp; Time Utilization.</a:t>
            </a:r>
            <a:endParaRPr lang="en-US" sz="1300" dirty="0"/>
          </a:p>
        </p:txBody>
      </p:sp>
      <p:sp>
        <p:nvSpPr>
          <p:cNvPr id="37" name="Text 35"/>
          <p:cNvSpPr/>
          <p:nvPr/>
        </p:nvSpPr>
        <p:spPr>
          <a:xfrm>
            <a:off x="2377440" y="5779008"/>
            <a:ext cx="5943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Rising Time Util means routes are getting slower — retrain planner.</a:t>
            </a:r>
            <a:endParaRPr lang="en-US" sz="1100" dirty="0"/>
          </a:p>
        </p:txBody>
      </p:sp>
      <p:sp>
        <p:nvSpPr>
          <p:cNvPr id="38" name="Shape 36"/>
          <p:cNvSpPr/>
          <p:nvPr/>
        </p:nvSpPr>
        <p:spPr>
          <a:xfrm>
            <a:off x="8595360" y="5669280"/>
            <a:ext cx="2926080" cy="274320"/>
          </a:xfrm>
          <a:prstGeom prst="roundRect">
            <a:avLst>
              <a:gd name="adj" fmla="val 26667"/>
            </a:avLst>
          </a:prstGeom>
          <a:solidFill>
            <a:srgbClr val="FEF3C7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8595360" y="5669280"/>
            <a:ext cx="2926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spc="400" kern="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</a:t>
            </a:r>
            <a:endParaRPr lang="en-US" sz="9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7373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1737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TO ADD A WD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 distributor comes on board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Onboarding a new wholesaler is a four-step flow. Do them in order; the app enforces some of the ordering (drivers need a WD, trips need vehicles).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560320"/>
            <a:ext cx="2377440" cy="3474720"/>
          </a:xfrm>
          <a:prstGeom prst="roundRect">
            <a:avLst>
              <a:gd name="adj" fmla="val 461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1325880" y="2743200"/>
            <a:ext cx="822960" cy="82296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325880" y="274320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685800" y="3794760"/>
            <a:ext cx="2103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Create the WD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685800" y="4389120"/>
            <a:ext cx="210312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/admin/wds/new — code, name, city, warehouse coords.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2926080" y="3246120"/>
            <a:ext cx="502920" cy="320040"/>
          </a:xfrm>
          <a:prstGeom prst="rightArrow">
            <a:avLst/>
          </a:prstGeom>
          <a:solidFill>
            <a:srgbClr val="E2E8F0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3429000" y="2560320"/>
            <a:ext cx="2377440" cy="3474720"/>
          </a:xfrm>
          <a:prstGeom prst="roundRect">
            <a:avLst>
              <a:gd name="adj" fmla="val 461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4206240" y="2743200"/>
            <a:ext cx="822960" cy="822960"/>
          </a:xfrm>
          <a:prstGeom prst="ellipse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4206240" y="274320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3566160" y="3794760"/>
            <a:ext cx="2103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Assign the operator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3566160" y="4389120"/>
            <a:ext cx="210312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 a primary user (role = salesman) at WD create time.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5806440" y="3246120"/>
            <a:ext cx="502920" cy="320040"/>
          </a:xfrm>
          <a:prstGeom prst="rightArrow">
            <a:avLst/>
          </a:prstGeom>
          <a:solidFill>
            <a:srgbClr val="E2E8F0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6309360" y="2560320"/>
            <a:ext cx="2377440" cy="3474720"/>
          </a:xfrm>
          <a:prstGeom prst="roundRect">
            <a:avLst>
              <a:gd name="adj" fmla="val 461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7086600" y="2743200"/>
            <a:ext cx="822960" cy="822960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086600" y="274320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6446520" y="3794760"/>
            <a:ext cx="2103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Add vehicles</a:t>
            </a:r>
            <a:endParaRPr lang="en-US" sz="1500" dirty="0"/>
          </a:p>
        </p:txBody>
      </p:sp>
      <p:sp>
        <p:nvSpPr>
          <p:cNvPr id="22" name="Text 20"/>
          <p:cNvSpPr/>
          <p:nvPr/>
        </p:nvSpPr>
        <p:spPr>
          <a:xfrm>
            <a:off x="6446520" y="4389120"/>
            <a:ext cx="210312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/wd/masters — reg no, max weight, max volume, status = active.</a:t>
            </a:r>
            <a:endParaRPr lang="en-US" sz="1100" dirty="0"/>
          </a:p>
        </p:txBody>
      </p:sp>
      <p:sp>
        <p:nvSpPr>
          <p:cNvPr id="23" name="Shape 21"/>
          <p:cNvSpPr/>
          <p:nvPr/>
        </p:nvSpPr>
        <p:spPr>
          <a:xfrm>
            <a:off x="8686800" y="3246120"/>
            <a:ext cx="502920" cy="320040"/>
          </a:xfrm>
          <a:prstGeom prst="rightArrow">
            <a:avLst/>
          </a:prstGeom>
          <a:solidFill>
            <a:srgbClr val="E2E8F0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9189720" y="2560320"/>
            <a:ext cx="2377440" cy="3474720"/>
          </a:xfrm>
          <a:prstGeom prst="roundRect">
            <a:avLst>
              <a:gd name="adj" fmla="val 461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9966960" y="2743200"/>
            <a:ext cx="822960" cy="822960"/>
          </a:xfrm>
          <a:prstGeom prst="ellipse">
            <a:avLst/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9966960" y="274320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9326880" y="3794760"/>
            <a:ext cx="2103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Add drivers</a:t>
            </a:r>
            <a:endParaRPr lang="en-US" sz="1500" dirty="0"/>
          </a:p>
        </p:txBody>
      </p:sp>
      <p:sp>
        <p:nvSpPr>
          <p:cNvPr id="28" name="Text 26"/>
          <p:cNvSpPr/>
          <p:nvPr/>
        </p:nvSpPr>
        <p:spPr>
          <a:xfrm>
            <a:off x="9326880" y="4389120"/>
            <a:ext cx="210312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/wd/drivers — mobile is the login. Password can be reset.</a:t>
            </a:r>
            <a:endParaRPr lang="en-US" sz="1100" dirty="0"/>
          </a:p>
        </p:txBody>
      </p:sp>
      <p:sp>
        <p:nvSpPr>
          <p:cNvPr id="29" name="Text 27"/>
          <p:cNvSpPr/>
          <p:nvPr/>
        </p:nvSpPr>
        <p:spPr>
          <a:xfrm>
            <a:off x="548640" y="6263640"/>
            <a:ext cx="1109441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 can also add ITC Salesmen (role = itc_salesman) under /admin/users. Each is bound 1:1 to a WD.</a:t>
            </a:r>
            <a:endParaRPr lang="en-US" sz="11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7373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1737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TO ADD A WD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fields that matter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548640" y="1828800"/>
            <a:ext cx="5486400" cy="4663440"/>
          </a:xfrm>
          <a:prstGeom prst="roundRect">
            <a:avLst>
              <a:gd name="adj" fmla="val 2353"/>
            </a:avLst>
          </a:prstGeom>
          <a:solidFill>
            <a:srgbClr val="F1F5F9"/>
          </a:solidFill>
          <a:ln w="12700">
            <a:solidFill>
              <a:srgbClr val="E0E7FF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777240" y="1965960"/>
            <a:ext cx="5029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5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/admin/wds/new — required fields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777240" y="2560320"/>
            <a:ext cx="274320" cy="27432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77240" y="2560320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1188720" y="2468880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Code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1188720" y="274320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Short unique identifier (e.g. WD-447).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777240" y="3200400"/>
            <a:ext cx="274320" cy="27432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77240" y="3200400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1188720" y="3108960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Name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1188720" y="338328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Display name — appears in reports.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777240" y="3840480"/>
            <a:ext cx="274320" cy="27432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77240" y="3840480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1188720" y="3749040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City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1188720" y="402336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 grouping and filtering.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777240" y="4480560"/>
            <a:ext cx="274320" cy="27432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77240" y="4480560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1400" dirty="0"/>
          </a:p>
        </p:txBody>
      </p:sp>
      <p:sp>
        <p:nvSpPr>
          <p:cNvPr id="21" name="Text 19"/>
          <p:cNvSpPr/>
          <p:nvPr/>
        </p:nvSpPr>
        <p:spPr>
          <a:xfrm>
            <a:off x="1188720" y="4389120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Warehouse coords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1188720" y="466344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Origin for every distance calculation.</a:t>
            </a:r>
            <a:endParaRPr lang="en-US" sz="1100" dirty="0"/>
          </a:p>
        </p:txBody>
      </p:sp>
      <p:sp>
        <p:nvSpPr>
          <p:cNvPr id="23" name="Shape 21"/>
          <p:cNvSpPr/>
          <p:nvPr/>
        </p:nvSpPr>
        <p:spPr>
          <a:xfrm>
            <a:off x="777240" y="5120640"/>
            <a:ext cx="274320" cy="27432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777240" y="5120640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1400" dirty="0"/>
          </a:p>
        </p:txBody>
      </p:sp>
      <p:sp>
        <p:nvSpPr>
          <p:cNvPr id="25" name="Text 23"/>
          <p:cNvSpPr/>
          <p:nvPr/>
        </p:nvSpPr>
        <p:spPr>
          <a:xfrm>
            <a:off x="1188720" y="5029200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Status</a:t>
            </a:r>
            <a:endParaRPr lang="en-US" sz="1200" dirty="0"/>
          </a:p>
        </p:txBody>
      </p:sp>
      <p:sp>
        <p:nvSpPr>
          <p:cNvPr id="26" name="Text 24"/>
          <p:cNvSpPr/>
          <p:nvPr/>
        </p:nvSpPr>
        <p:spPr>
          <a:xfrm>
            <a:off x="1188720" y="530352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active or onboarding. Salesman + planner see both.</a:t>
            </a:r>
            <a:endParaRPr lang="en-US" sz="1100" dirty="0"/>
          </a:p>
        </p:txBody>
      </p:sp>
      <p:sp>
        <p:nvSpPr>
          <p:cNvPr id="27" name="Shape 25"/>
          <p:cNvSpPr/>
          <p:nvPr/>
        </p:nvSpPr>
        <p:spPr>
          <a:xfrm>
            <a:off x="777240" y="5760720"/>
            <a:ext cx="274320" cy="27432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777240" y="5760720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1400" dirty="0"/>
          </a:p>
        </p:txBody>
      </p:sp>
      <p:sp>
        <p:nvSpPr>
          <p:cNvPr id="29" name="Text 27"/>
          <p:cNvSpPr/>
          <p:nvPr/>
        </p:nvSpPr>
        <p:spPr>
          <a:xfrm>
            <a:off x="1188720" y="5669280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Standard delivery target</a:t>
            </a:r>
            <a:endParaRPr lang="en-US" sz="1200" dirty="0"/>
          </a:p>
        </p:txBody>
      </p:sp>
      <p:sp>
        <p:nvSpPr>
          <p:cNvPr id="30" name="Text 28"/>
          <p:cNvSpPr/>
          <p:nvPr/>
        </p:nvSpPr>
        <p:spPr>
          <a:xfrm>
            <a:off x="1188720" y="594360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Denominator for Delivery Utilization %.</a:t>
            </a:r>
            <a:endParaRPr lang="en-US" sz="1100" dirty="0"/>
          </a:p>
        </p:txBody>
      </p:sp>
      <p:sp>
        <p:nvSpPr>
          <p:cNvPr id="31" name="Shape 29"/>
          <p:cNvSpPr/>
          <p:nvPr/>
        </p:nvSpPr>
        <p:spPr>
          <a:xfrm>
            <a:off x="6309360" y="1828800"/>
            <a:ext cx="5349240" cy="4663440"/>
          </a:xfrm>
          <a:prstGeom prst="roundRect">
            <a:avLst>
              <a:gd name="adj" fmla="val 235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32" name="Text 30"/>
          <p:cNvSpPr/>
          <p:nvPr/>
        </p:nvSpPr>
        <p:spPr>
          <a:xfrm>
            <a:off x="6537960" y="1965960"/>
            <a:ext cx="5029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5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WHO CAN LOG IN TO WHAT</a:t>
            </a:r>
            <a:endParaRPr lang="en-US" sz="1200" dirty="0"/>
          </a:p>
        </p:txBody>
      </p:sp>
      <p:sp>
        <p:nvSpPr>
          <p:cNvPr id="33" name="Shape 31"/>
          <p:cNvSpPr/>
          <p:nvPr/>
        </p:nvSpPr>
        <p:spPr>
          <a:xfrm>
            <a:off x="6537960" y="2468880"/>
            <a:ext cx="4892040" cy="777240"/>
          </a:xfrm>
          <a:prstGeom prst="roundRect">
            <a:avLst>
              <a:gd name="adj" fmla="val 14118"/>
            </a:avLst>
          </a:prstGeom>
          <a:solidFill>
            <a:srgbClr val="FFFFF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34" name="Shape 32"/>
          <p:cNvSpPr/>
          <p:nvPr/>
        </p:nvSpPr>
        <p:spPr>
          <a:xfrm>
            <a:off x="6675120" y="2606040"/>
            <a:ext cx="502920" cy="50292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6675120" y="26060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</a:t>
            </a:r>
            <a:endParaRPr lang="en-US" sz="1400" dirty="0"/>
          </a:p>
        </p:txBody>
      </p:sp>
      <p:sp>
        <p:nvSpPr>
          <p:cNvPr id="36" name="Text 34"/>
          <p:cNvSpPr/>
          <p:nvPr/>
        </p:nvSpPr>
        <p:spPr>
          <a:xfrm>
            <a:off x="7315200" y="2560320"/>
            <a:ext cx="2651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super_admin</a:t>
            </a:r>
            <a:endParaRPr lang="en-US" sz="1300" dirty="0"/>
          </a:p>
        </p:txBody>
      </p:sp>
      <p:sp>
        <p:nvSpPr>
          <p:cNvPr id="37" name="Text 35"/>
          <p:cNvSpPr/>
          <p:nvPr/>
        </p:nvSpPr>
        <p:spPr>
          <a:xfrm>
            <a:off x="7315200" y="2852928"/>
            <a:ext cx="2651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Admin portal</a:t>
            </a:r>
            <a:endParaRPr lang="en-US" sz="1100" dirty="0"/>
          </a:p>
        </p:txBody>
      </p:sp>
      <p:sp>
        <p:nvSpPr>
          <p:cNvPr id="38" name="Shape 36"/>
          <p:cNvSpPr/>
          <p:nvPr/>
        </p:nvSpPr>
        <p:spPr>
          <a:xfrm>
            <a:off x="10104120" y="2724912"/>
            <a:ext cx="1234440" cy="274320"/>
          </a:xfrm>
          <a:prstGeom prst="roundRect">
            <a:avLst>
              <a:gd name="adj" fmla="val 20000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10104120" y="2724912"/>
            <a:ext cx="1234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spc="100" kern="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Global</a:t>
            </a:r>
            <a:endParaRPr lang="en-US" sz="900" dirty="0"/>
          </a:p>
        </p:txBody>
      </p:sp>
      <p:sp>
        <p:nvSpPr>
          <p:cNvPr id="40" name="Shape 38"/>
          <p:cNvSpPr/>
          <p:nvPr/>
        </p:nvSpPr>
        <p:spPr>
          <a:xfrm>
            <a:off x="6537960" y="3383280"/>
            <a:ext cx="4892040" cy="777240"/>
          </a:xfrm>
          <a:prstGeom prst="roundRect">
            <a:avLst>
              <a:gd name="adj" fmla="val 14118"/>
            </a:avLst>
          </a:prstGeom>
          <a:solidFill>
            <a:srgbClr val="FFFFFF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41" name="Shape 39"/>
          <p:cNvSpPr/>
          <p:nvPr/>
        </p:nvSpPr>
        <p:spPr>
          <a:xfrm>
            <a:off x="6675120" y="3520440"/>
            <a:ext cx="502920" cy="502920"/>
          </a:xfrm>
          <a:prstGeom prst="ellipse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6675120" y="35204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</a:t>
            </a:r>
            <a:endParaRPr lang="en-US" sz="1400" dirty="0"/>
          </a:p>
        </p:txBody>
      </p:sp>
      <p:sp>
        <p:nvSpPr>
          <p:cNvPr id="43" name="Text 41"/>
          <p:cNvSpPr/>
          <p:nvPr/>
        </p:nvSpPr>
        <p:spPr>
          <a:xfrm>
            <a:off x="7315200" y="3474720"/>
            <a:ext cx="2651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salesman</a:t>
            </a:r>
            <a:endParaRPr lang="en-US" sz="1300" dirty="0"/>
          </a:p>
        </p:txBody>
      </p:sp>
      <p:sp>
        <p:nvSpPr>
          <p:cNvPr id="44" name="Text 42"/>
          <p:cNvSpPr/>
          <p:nvPr/>
        </p:nvSpPr>
        <p:spPr>
          <a:xfrm>
            <a:off x="7315200" y="3767328"/>
            <a:ext cx="2651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WD portal</a:t>
            </a:r>
            <a:endParaRPr lang="en-US" sz="1100" dirty="0"/>
          </a:p>
        </p:txBody>
      </p:sp>
      <p:sp>
        <p:nvSpPr>
          <p:cNvPr id="45" name="Shape 43"/>
          <p:cNvSpPr/>
          <p:nvPr/>
        </p:nvSpPr>
        <p:spPr>
          <a:xfrm>
            <a:off x="10104120" y="3639312"/>
            <a:ext cx="1234440" cy="274320"/>
          </a:xfrm>
          <a:prstGeom prst="roundRect">
            <a:avLst>
              <a:gd name="adj" fmla="val 20000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46" name="Text 44"/>
          <p:cNvSpPr/>
          <p:nvPr/>
        </p:nvSpPr>
        <p:spPr>
          <a:xfrm>
            <a:off x="10104120" y="3639312"/>
            <a:ext cx="1234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spc="100" kern="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WD-scoped</a:t>
            </a:r>
            <a:endParaRPr lang="en-US" sz="900" dirty="0"/>
          </a:p>
        </p:txBody>
      </p:sp>
      <p:sp>
        <p:nvSpPr>
          <p:cNvPr id="47" name="Shape 45"/>
          <p:cNvSpPr/>
          <p:nvPr/>
        </p:nvSpPr>
        <p:spPr>
          <a:xfrm>
            <a:off x="6537960" y="4297680"/>
            <a:ext cx="4892040" cy="777240"/>
          </a:xfrm>
          <a:prstGeom prst="roundRect">
            <a:avLst>
              <a:gd name="adj" fmla="val 14118"/>
            </a:avLst>
          </a:prstGeom>
          <a:solidFill>
            <a:srgbClr val="FFFFFF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48" name="Shape 46"/>
          <p:cNvSpPr/>
          <p:nvPr/>
        </p:nvSpPr>
        <p:spPr>
          <a:xfrm>
            <a:off x="6675120" y="4434840"/>
            <a:ext cx="502920" cy="502920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49" name="Text 47"/>
          <p:cNvSpPr/>
          <p:nvPr/>
        </p:nvSpPr>
        <p:spPr>
          <a:xfrm>
            <a:off x="6675120" y="44348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</a:t>
            </a:r>
            <a:endParaRPr lang="en-US" sz="1400" dirty="0"/>
          </a:p>
        </p:txBody>
      </p:sp>
      <p:sp>
        <p:nvSpPr>
          <p:cNvPr id="50" name="Text 48"/>
          <p:cNvSpPr/>
          <p:nvPr/>
        </p:nvSpPr>
        <p:spPr>
          <a:xfrm>
            <a:off x="7315200" y="4389120"/>
            <a:ext cx="2651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0B98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itc_salesman</a:t>
            </a:r>
            <a:endParaRPr lang="en-US" sz="1300" dirty="0"/>
          </a:p>
        </p:txBody>
      </p:sp>
      <p:sp>
        <p:nvSpPr>
          <p:cNvPr id="51" name="Text 49"/>
          <p:cNvSpPr/>
          <p:nvPr/>
        </p:nvSpPr>
        <p:spPr>
          <a:xfrm>
            <a:off x="7315200" y="4681728"/>
            <a:ext cx="2651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Salesman PWA</a:t>
            </a:r>
            <a:endParaRPr lang="en-US" sz="1100" dirty="0"/>
          </a:p>
        </p:txBody>
      </p:sp>
      <p:sp>
        <p:nvSpPr>
          <p:cNvPr id="52" name="Shape 50"/>
          <p:cNvSpPr/>
          <p:nvPr/>
        </p:nvSpPr>
        <p:spPr>
          <a:xfrm>
            <a:off x="10104120" y="4553712"/>
            <a:ext cx="1234440" cy="274320"/>
          </a:xfrm>
          <a:prstGeom prst="roundRect">
            <a:avLst>
              <a:gd name="adj" fmla="val 20000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53" name="Text 51"/>
          <p:cNvSpPr/>
          <p:nvPr/>
        </p:nvSpPr>
        <p:spPr>
          <a:xfrm>
            <a:off x="10104120" y="4553712"/>
            <a:ext cx="1234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spc="100" kern="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WD-scoped</a:t>
            </a:r>
            <a:endParaRPr lang="en-US" sz="900" dirty="0"/>
          </a:p>
        </p:txBody>
      </p:sp>
      <p:sp>
        <p:nvSpPr>
          <p:cNvPr id="54" name="Shape 52"/>
          <p:cNvSpPr/>
          <p:nvPr/>
        </p:nvSpPr>
        <p:spPr>
          <a:xfrm>
            <a:off x="6537960" y="5212080"/>
            <a:ext cx="4892040" cy="777240"/>
          </a:xfrm>
          <a:prstGeom prst="roundRect">
            <a:avLst>
              <a:gd name="adj" fmla="val 14118"/>
            </a:avLst>
          </a:prstGeom>
          <a:solidFill>
            <a:srgbClr val="FFFFFF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55" name="Shape 53"/>
          <p:cNvSpPr/>
          <p:nvPr/>
        </p:nvSpPr>
        <p:spPr>
          <a:xfrm>
            <a:off x="6675120" y="5349240"/>
            <a:ext cx="502920" cy="502920"/>
          </a:xfrm>
          <a:prstGeom prst="ellipse">
            <a:avLst/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56" name="Text 54"/>
          <p:cNvSpPr/>
          <p:nvPr/>
        </p:nvSpPr>
        <p:spPr>
          <a:xfrm>
            <a:off x="6675120" y="53492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1400" dirty="0"/>
          </a:p>
        </p:txBody>
      </p:sp>
      <p:sp>
        <p:nvSpPr>
          <p:cNvPr id="57" name="Text 55"/>
          <p:cNvSpPr/>
          <p:nvPr/>
        </p:nvSpPr>
        <p:spPr>
          <a:xfrm>
            <a:off x="7315200" y="5303520"/>
            <a:ext cx="2651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8717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driver</a:t>
            </a:r>
            <a:endParaRPr lang="en-US" sz="1300" dirty="0"/>
          </a:p>
        </p:txBody>
      </p:sp>
      <p:sp>
        <p:nvSpPr>
          <p:cNvPr id="58" name="Text 56"/>
          <p:cNvSpPr/>
          <p:nvPr/>
        </p:nvSpPr>
        <p:spPr>
          <a:xfrm>
            <a:off x="7315200" y="5596128"/>
            <a:ext cx="2651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Driver PWA</a:t>
            </a:r>
            <a:endParaRPr lang="en-US" sz="1100" dirty="0"/>
          </a:p>
        </p:txBody>
      </p:sp>
      <p:sp>
        <p:nvSpPr>
          <p:cNvPr id="59" name="Shape 57"/>
          <p:cNvSpPr/>
          <p:nvPr/>
        </p:nvSpPr>
        <p:spPr>
          <a:xfrm>
            <a:off x="10104120" y="5468112"/>
            <a:ext cx="1234440" cy="274320"/>
          </a:xfrm>
          <a:prstGeom prst="roundRect">
            <a:avLst>
              <a:gd name="adj" fmla="val 20000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60" name="Text 58"/>
          <p:cNvSpPr/>
          <p:nvPr/>
        </p:nvSpPr>
        <p:spPr>
          <a:xfrm>
            <a:off x="10104120" y="5468112"/>
            <a:ext cx="1234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spc="100" kern="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WD-scoped</a:t>
            </a:r>
            <a:endParaRPr lang="en-US" sz="9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7373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1737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SKU MASTER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catalogue that powers routing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RouteSync ships from Trishul CSVs, but Trishul does not tell us how much a case weighs or how many pieces are inside. The SKU master is where that lives — one row per product, shared across all WDs.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3017520"/>
            <a:ext cx="3566160" cy="3474720"/>
          </a:xfrm>
          <a:prstGeom prst="roundRect">
            <a:avLst>
              <a:gd name="adj" fmla="val 315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548640" y="3017520"/>
            <a:ext cx="3566160" cy="457200"/>
          </a:xfrm>
          <a:prstGeom prst="roundRect">
            <a:avLst>
              <a:gd name="adj" fmla="val 20000"/>
            </a:avLst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77240" y="301752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What it holds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777240" y="3611880"/>
            <a:ext cx="320040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MSKU · name · category · pieces per case · weight per case · volume per pack · variant · status.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4389120" y="3017520"/>
            <a:ext cx="3566160" cy="3474720"/>
          </a:xfrm>
          <a:prstGeom prst="roundRect">
            <a:avLst>
              <a:gd name="adj" fmla="val 315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4389120" y="3017520"/>
            <a:ext cx="3566160" cy="457200"/>
          </a:xfrm>
          <a:prstGeom prst="roundRect">
            <a:avLst>
              <a:gd name="adj" fmla="val 20000"/>
            </a:avLst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617720" y="301752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Why it matters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4617720" y="3611880"/>
            <a:ext cx="320040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weight in reports, every capacity check on trips, and every auto-route decision reads from here.</a:t>
            </a:r>
            <a:endParaRPr lang="en-US" sz="1400" dirty="0"/>
          </a:p>
        </p:txBody>
      </p:sp>
      <p:sp>
        <p:nvSpPr>
          <p:cNvPr id="14" name="Shape 12"/>
          <p:cNvSpPr/>
          <p:nvPr/>
        </p:nvSpPr>
        <p:spPr>
          <a:xfrm>
            <a:off x="8229600" y="3017520"/>
            <a:ext cx="3566160" cy="3474720"/>
          </a:xfrm>
          <a:prstGeom prst="roundRect">
            <a:avLst>
              <a:gd name="adj" fmla="val 315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5" name="Shape 13"/>
          <p:cNvSpPr/>
          <p:nvPr/>
        </p:nvSpPr>
        <p:spPr>
          <a:xfrm>
            <a:off x="8229600" y="3017520"/>
            <a:ext cx="3566160" cy="457200"/>
          </a:xfrm>
          <a:prstGeom prst="roundRect">
            <a:avLst>
              <a:gd name="adj" fmla="val 20000"/>
            </a:avLst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458200" y="301752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Who edits it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8458200" y="3611880"/>
            <a:ext cx="320040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Super-admin only. WDs cannot edit — the catalogue is central.</a:t>
            </a:r>
            <a:endParaRPr lang="en-US" sz="1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7373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1737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SKU MASTER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three-step workflow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548640" y="1920240"/>
            <a:ext cx="11094415" cy="1234440"/>
          </a:xfrm>
          <a:prstGeom prst="roundRect">
            <a:avLst>
              <a:gd name="adj" fmla="val 8889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777240" y="2194560"/>
            <a:ext cx="685800" cy="68580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777240" y="219456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1691640" y="2103120"/>
            <a:ext cx="77724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Download sample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1691640" y="2514600"/>
            <a:ext cx="7772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Grab the empty CSV template from /admin/sku-master. It has every column, in the right order.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9646920" y="2286000"/>
            <a:ext cx="1965960" cy="502920"/>
          </a:xfrm>
          <a:prstGeom prst="roundRect">
            <a:avLst>
              <a:gd name="adj" fmla="val 14545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646920" y="2286000"/>
            <a:ext cx="1965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CSV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548640" y="3337560"/>
            <a:ext cx="11094415" cy="1234440"/>
          </a:xfrm>
          <a:prstGeom prst="roundRect">
            <a:avLst>
              <a:gd name="adj" fmla="val 8889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777240" y="3611880"/>
            <a:ext cx="685800" cy="685800"/>
          </a:xfrm>
          <a:prstGeom prst="ellipse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77240" y="361188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000" dirty="0"/>
          </a:p>
        </p:txBody>
      </p:sp>
      <p:sp>
        <p:nvSpPr>
          <p:cNvPr id="15" name="Text 13"/>
          <p:cNvSpPr/>
          <p:nvPr/>
        </p:nvSpPr>
        <p:spPr>
          <a:xfrm>
            <a:off x="1691640" y="3520440"/>
            <a:ext cx="77724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Fill in Excel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691640" y="3931920"/>
            <a:ext cx="7772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 new SKUs or fix gaps (missing weight, missing volume). Save as CSV.</a:t>
            </a:r>
            <a:endParaRPr lang="en-US" sz="1300" dirty="0"/>
          </a:p>
        </p:txBody>
      </p:sp>
      <p:sp>
        <p:nvSpPr>
          <p:cNvPr id="17" name="Shape 15"/>
          <p:cNvSpPr/>
          <p:nvPr/>
        </p:nvSpPr>
        <p:spPr>
          <a:xfrm>
            <a:off x="9646920" y="3703320"/>
            <a:ext cx="1965960" cy="502920"/>
          </a:xfrm>
          <a:prstGeom prst="roundRect">
            <a:avLst>
              <a:gd name="adj" fmla="val 14545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646920" y="3703320"/>
            <a:ext cx="1965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EXCEL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548640" y="4754880"/>
            <a:ext cx="11094415" cy="1234440"/>
          </a:xfrm>
          <a:prstGeom prst="roundRect">
            <a:avLst>
              <a:gd name="adj" fmla="val 8889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777240" y="5029200"/>
            <a:ext cx="685800" cy="685800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77240" y="502920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000" dirty="0"/>
          </a:p>
        </p:txBody>
      </p:sp>
      <p:sp>
        <p:nvSpPr>
          <p:cNvPr id="22" name="Text 20"/>
          <p:cNvSpPr/>
          <p:nvPr/>
        </p:nvSpPr>
        <p:spPr>
          <a:xfrm>
            <a:off x="1691640" y="4937760"/>
            <a:ext cx="77724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Upload back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1691640" y="5349240"/>
            <a:ext cx="7772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 page → Upload CSV. RouteSync validates + shows a preview before committing.</a:t>
            </a:r>
            <a:endParaRPr lang="en-US" sz="1300" dirty="0"/>
          </a:p>
        </p:txBody>
      </p:sp>
      <p:sp>
        <p:nvSpPr>
          <p:cNvPr id="24" name="Shape 22"/>
          <p:cNvSpPr/>
          <p:nvPr/>
        </p:nvSpPr>
        <p:spPr>
          <a:xfrm>
            <a:off x="9646920" y="5120640"/>
            <a:ext cx="1965960" cy="502920"/>
          </a:xfrm>
          <a:prstGeom prst="roundRect">
            <a:avLst>
              <a:gd name="adj" fmla="val 14545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9646920" y="5120640"/>
            <a:ext cx="1965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PREVIEW + COMMIT</a:t>
            </a:r>
            <a:endParaRPr lang="en-US" sz="1100" dirty="0"/>
          </a:p>
        </p:txBody>
      </p:sp>
      <p:sp>
        <p:nvSpPr>
          <p:cNvPr id="26" name="Shape 24"/>
          <p:cNvSpPr/>
          <p:nvPr/>
        </p:nvSpPr>
        <p:spPr>
          <a:xfrm>
            <a:off x="548640" y="6217920"/>
            <a:ext cx="11094415" cy="502920"/>
          </a:xfrm>
          <a:prstGeom prst="roundRect">
            <a:avLst>
              <a:gd name="adj" fmla="val 21818"/>
            </a:avLst>
          </a:prstGeom>
          <a:solidFill>
            <a:srgbClr val="FEF3C7"/>
          </a:solidFill>
          <a:ln w="12700">
            <a:solidFill>
              <a:srgbClr val="F59E0B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7" name="Text 25"/>
          <p:cNvSpPr/>
          <p:nvPr/>
        </p:nvSpPr>
        <p:spPr>
          <a:xfrm>
            <a:off x="777240" y="6217920"/>
            <a:ext cx="10637215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i="1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Also: "Download gaps" gives you a filtered CSV of only the SKUs missing weight or volume — the fastest way to keep the catalogue healthy.</a:t>
            </a:r>
            <a:endParaRPr lang="en-US" sz="12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7373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1737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SKU MASTER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How to tell if your catalogue is healthy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readiness banner on /admin/sku-master gives you three numbers per look. Read them together, not in isolation.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377440"/>
            <a:ext cx="3566160" cy="4114800"/>
          </a:xfrm>
          <a:prstGeom prst="roundRect">
            <a:avLst>
              <a:gd name="adj" fmla="val 307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548640" y="2377440"/>
            <a:ext cx="3566160" cy="502920"/>
          </a:xfrm>
          <a:prstGeom prst="roundRect">
            <a:avLst>
              <a:gd name="adj" fmla="val 18182"/>
            </a:avLst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77240" y="2377440"/>
            <a:ext cx="3200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5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SKUs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777240" y="3108960"/>
            <a:ext cx="310896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###</a:t>
            </a:r>
            <a:endParaRPr lang="en-US" sz="6800" dirty="0"/>
          </a:p>
        </p:txBody>
      </p:sp>
      <p:sp>
        <p:nvSpPr>
          <p:cNvPr id="10" name="Text 8"/>
          <p:cNvSpPr/>
          <p:nvPr/>
        </p:nvSpPr>
        <p:spPr>
          <a:xfrm>
            <a:off x="777240" y="4526280"/>
            <a:ext cx="310896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i="1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size of your catalogue. Should grow slowly. A sudden jump = a bad CSV.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4389120" y="2377440"/>
            <a:ext cx="3566160" cy="4114800"/>
          </a:xfrm>
          <a:prstGeom prst="roundRect">
            <a:avLst>
              <a:gd name="adj" fmla="val 307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4389120" y="2377440"/>
            <a:ext cx="3566160" cy="502920"/>
          </a:xfrm>
          <a:prstGeom prst="roundRect">
            <a:avLst>
              <a:gd name="adj" fmla="val 18182"/>
            </a:avLst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4617720" y="2377440"/>
            <a:ext cx="3200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5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Missing weight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4617720" y="3108960"/>
            <a:ext cx="310896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GAP</a:t>
            </a:r>
            <a:endParaRPr lang="en-US" sz="6800" dirty="0"/>
          </a:p>
        </p:txBody>
      </p:sp>
      <p:sp>
        <p:nvSpPr>
          <p:cNvPr id="15" name="Text 13"/>
          <p:cNvSpPr/>
          <p:nvPr/>
        </p:nvSpPr>
        <p:spPr>
          <a:xfrm>
            <a:off x="4617720" y="4526280"/>
            <a:ext cx="310896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i="1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0 here weakens Weight Utilization %. Aim for zero before the pilot goes wide.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8229600" y="2377440"/>
            <a:ext cx="3566160" cy="4114800"/>
          </a:xfrm>
          <a:prstGeom prst="roundRect">
            <a:avLst>
              <a:gd name="adj" fmla="val 307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8229600" y="2377440"/>
            <a:ext cx="3566160" cy="502920"/>
          </a:xfrm>
          <a:prstGeom prst="roundRect">
            <a:avLst>
              <a:gd name="adj" fmla="val 18182"/>
            </a:avLst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458200" y="2377440"/>
            <a:ext cx="3200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5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Missing volume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8458200" y="3108960"/>
            <a:ext cx="310896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GAP</a:t>
            </a:r>
            <a:endParaRPr lang="en-US" sz="6800" dirty="0"/>
          </a:p>
        </p:txBody>
      </p:sp>
      <p:sp>
        <p:nvSpPr>
          <p:cNvPr id="20" name="Text 18"/>
          <p:cNvSpPr/>
          <p:nvPr/>
        </p:nvSpPr>
        <p:spPr>
          <a:xfrm>
            <a:off x="8458200" y="4526280"/>
            <a:ext cx="310896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i="1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Blocks auto-routing on volumetric vehicles. Upload the Volume master to fix.</a:t>
            </a:r>
            <a:endParaRPr lang="en-US" sz="12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7373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1737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PILOT BONUS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location fixes queue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Drivers and ITC salesmen can now flag a wrong retailer pin from the field. Corrections land in a review queue with photos + GPS accuracy.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743200"/>
            <a:ext cx="5486400" cy="1600200"/>
          </a:xfrm>
          <a:prstGeom prst="roundRect">
            <a:avLst>
              <a:gd name="adj" fmla="val 685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22960" y="3108960"/>
            <a:ext cx="914400" cy="91440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22960" y="3108960"/>
            <a:ext cx="914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</a:t>
            </a:r>
            <a:endParaRPr lang="en-US" sz="3200" dirty="0"/>
          </a:p>
        </p:txBody>
      </p:sp>
      <p:sp>
        <p:nvSpPr>
          <p:cNvPr id="9" name="Text 7"/>
          <p:cNvSpPr/>
          <p:nvPr/>
        </p:nvSpPr>
        <p:spPr>
          <a:xfrm>
            <a:off x="1920240" y="3063240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Where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1920240" y="3474720"/>
            <a:ext cx="39319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/admin/retailer-location-fixes and /wd/retailer-location-fixes (scoped to your WD).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6309360" y="2743200"/>
            <a:ext cx="5486400" cy="1600200"/>
          </a:xfrm>
          <a:prstGeom prst="roundRect">
            <a:avLst>
              <a:gd name="adj" fmla="val 685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6583680" y="3108960"/>
            <a:ext cx="914400" cy="914400"/>
          </a:xfrm>
          <a:prstGeom prst="ellipse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583680" y="3108960"/>
            <a:ext cx="914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</a:t>
            </a:r>
            <a:endParaRPr lang="en-US" sz="3200" dirty="0"/>
          </a:p>
        </p:txBody>
      </p:sp>
      <p:sp>
        <p:nvSpPr>
          <p:cNvPr id="14" name="Text 12"/>
          <p:cNvSpPr/>
          <p:nvPr/>
        </p:nvSpPr>
        <p:spPr>
          <a:xfrm>
            <a:off x="7680960" y="3063240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Evidence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7680960" y="3474720"/>
            <a:ext cx="39319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Each row shows Lat/Lng, ± m accuracy, photo thumbnail, mobile, address, and remarks.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48640" y="4572000"/>
            <a:ext cx="5486400" cy="1600200"/>
          </a:xfrm>
          <a:prstGeom prst="roundRect">
            <a:avLst>
              <a:gd name="adj" fmla="val 685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822960" y="4937760"/>
            <a:ext cx="914400" cy="914400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22960" y="4937760"/>
            <a:ext cx="914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✓</a:t>
            </a:r>
            <a:endParaRPr lang="en-US" sz="3200" dirty="0"/>
          </a:p>
        </p:txBody>
      </p:sp>
      <p:sp>
        <p:nvSpPr>
          <p:cNvPr id="19" name="Text 17"/>
          <p:cNvSpPr/>
          <p:nvPr/>
        </p:nvSpPr>
        <p:spPr>
          <a:xfrm>
            <a:off x="1920240" y="4892040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Apply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1920240" y="5303520"/>
            <a:ext cx="39319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One click updates the retailer pin, mobile, or address; distance cache clears automatically.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6309360" y="4572000"/>
            <a:ext cx="5486400" cy="1600200"/>
          </a:xfrm>
          <a:prstGeom prst="roundRect">
            <a:avLst>
              <a:gd name="adj" fmla="val 685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2" name="Shape 20"/>
          <p:cNvSpPr/>
          <p:nvPr/>
        </p:nvSpPr>
        <p:spPr>
          <a:xfrm>
            <a:off x="6583680" y="4937760"/>
            <a:ext cx="914400" cy="914400"/>
          </a:xfrm>
          <a:prstGeom prst="ellipse">
            <a:avLst/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583680" y="4937760"/>
            <a:ext cx="914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✗</a:t>
            </a:r>
            <a:endParaRPr lang="en-US" sz="3200" dirty="0"/>
          </a:p>
        </p:txBody>
      </p:sp>
      <p:sp>
        <p:nvSpPr>
          <p:cNvPr id="24" name="Text 22"/>
          <p:cNvSpPr/>
          <p:nvPr/>
        </p:nvSpPr>
        <p:spPr>
          <a:xfrm>
            <a:off x="7680960" y="4892040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Reject</a:t>
            </a:r>
            <a:endParaRPr lang="en-US" sz="1800" dirty="0"/>
          </a:p>
        </p:txBody>
      </p:sp>
      <p:sp>
        <p:nvSpPr>
          <p:cNvPr id="25" name="Text 23"/>
          <p:cNvSpPr/>
          <p:nvPr/>
        </p:nvSpPr>
        <p:spPr>
          <a:xfrm>
            <a:off x="7680960" y="5303520"/>
            <a:ext cx="39319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Discards the correction. Nothing on the retailer is touched.</a:t>
            </a:r>
            <a:endParaRPr lang="en-US" sz="12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1325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2743200" y="3657600"/>
            <a:ext cx="6400800" cy="6400800"/>
          </a:xfrm>
          <a:prstGeom prst="ellipse">
            <a:avLst/>
          </a:prstGeom>
          <a:solidFill>
            <a:srgbClr val="1E3A5F">
              <a:alpha val="60000"/>
            </a:srgbClr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8229600" y="-2743200"/>
            <a:ext cx="6400800" cy="6400800"/>
          </a:xfrm>
          <a:prstGeom prst="ellipse">
            <a:avLst/>
          </a:prstGeom>
          <a:solidFill>
            <a:srgbClr val="F59E0B">
              <a:alpha val="35000"/>
            </a:srgbClr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731520" y="82296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400" kern="0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TAKEAWAYS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731520" y="1234440"/>
            <a:ext cx="9144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Five things to remember.</a:t>
            </a:r>
            <a:endParaRPr lang="en-US" sz="4000" dirty="0"/>
          </a:p>
        </p:txBody>
      </p:sp>
      <p:sp>
        <p:nvSpPr>
          <p:cNvPr id="6" name="Shape 4"/>
          <p:cNvSpPr/>
          <p:nvPr/>
        </p:nvSpPr>
        <p:spPr>
          <a:xfrm>
            <a:off x="731520" y="2194560"/>
            <a:ext cx="594360" cy="594360"/>
          </a:xfrm>
          <a:prstGeom prst="ellipse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731520" y="219456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1554480" y="2148840"/>
            <a:ext cx="9784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Auto-route is the core. Trips are built from today's orders — beats become optional.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731520" y="3017520"/>
            <a:ext cx="594360" cy="594360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31520" y="301752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1554480" y="2971800"/>
            <a:ext cx="9784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Reports live at /wd/reports and /admin/reports. Download the .xlsx for depth.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731520" y="3840480"/>
            <a:ext cx="594360" cy="594360"/>
          </a:xfrm>
          <a:prstGeom prst="ellipse">
            <a:avLst/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384048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1554480" y="3794760"/>
            <a:ext cx="9784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Fulfilment % + three utilizations (Weight, Time, Delivery) tell you how well each WD is running.</a:t>
            </a:r>
            <a:endParaRPr lang="en-US" sz="1500" dirty="0"/>
          </a:p>
        </p:txBody>
      </p:sp>
      <p:sp>
        <p:nvSpPr>
          <p:cNvPr id="15" name="Shape 13"/>
          <p:cNvSpPr/>
          <p:nvPr/>
        </p:nvSpPr>
        <p:spPr>
          <a:xfrm>
            <a:off x="731520" y="4663440"/>
            <a:ext cx="594360" cy="594360"/>
          </a:xfrm>
          <a:prstGeom prst="ellipse">
            <a:avLst/>
          </a:prstGeom>
          <a:solidFill>
            <a:srgbClr val="0EA5E9"/>
          </a:solidFill>
          <a:ln w="12700">
            <a:solidFill>
              <a:srgbClr val="0EA5E9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31520" y="466344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1554480" y="4617720"/>
            <a:ext cx="9784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 onboard a WD: create → primary user → vehicles → drivers. In that order.</a:t>
            </a:r>
            <a:endParaRPr lang="en-US" sz="1500" dirty="0"/>
          </a:p>
        </p:txBody>
      </p:sp>
      <p:sp>
        <p:nvSpPr>
          <p:cNvPr id="18" name="Shape 16"/>
          <p:cNvSpPr/>
          <p:nvPr/>
        </p:nvSpPr>
        <p:spPr>
          <a:xfrm>
            <a:off x="731520" y="5486400"/>
            <a:ext cx="594360" cy="594360"/>
          </a:xfrm>
          <a:prstGeom prst="ellipse">
            <a:avLst/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731520" y="548640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1554480" y="5440680"/>
            <a:ext cx="9784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Keep the SKU master gaps at zero. Every 0 weakens weight-based planning and reporting.</a:t>
            </a:r>
            <a:endParaRPr lang="en-US" sz="1500" dirty="0"/>
          </a:p>
        </p:txBody>
      </p:sp>
      <p:sp>
        <p:nvSpPr>
          <p:cNvPr id="21" name="Text 19"/>
          <p:cNvSpPr/>
          <p:nvPr/>
        </p:nvSpPr>
        <p:spPr>
          <a:xfrm>
            <a:off x="731520" y="6355080"/>
            <a:ext cx="9144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i="1" dirty="0">
                <a:solidFill>
                  <a:srgbClr val="E0E7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Questions? Reach out to the RouteSync team.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RouteSync — Manager Onboarding</dc:title>
  <dc:subject>PptxGenJS Presentation</dc:subject>
  <dc:creator>RouteSync</dc:creator>
  <cp:lastModifiedBy>RouteSync</cp:lastModifiedBy>
  <cp:revision>1</cp:revision>
  <dcterms:created xsi:type="dcterms:W3CDTF">2026-07-23T14:58:29Z</dcterms:created>
  <dcterms:modified xsi:type="dcterms:W3CDTF">2026-07-23T14:58:29Z</dcterms:modified>
</cp:coreProperties>
</file>