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2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325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7772400" y="-1828800"/>
            <a:ext cx="7315200" cy="7315200"/>
          </a:xfrm>
          <a:prstGeom prst="ellipse">
            <a:avLst/>
          </a:prstGeom>
          <a:solidFill>
            <a:srgbClr val="1E3A5F">
              <a:alpha val="60000"/>
            </a:srgbClr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9144000" y="2743200"/>
            <a:ext cx="5486400" cy="5486400"/>
          </a:xfrm>
          <a:prstGeom prst="ellipse">
            <a:avLst/>
          </a:prstGeom>
          <a:solidFill>
            <a:srgbClr val="10B981">
              <a:alpha val="35000"/>
            </a:srgbClr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731520" y="731520"/>
            <a:ext cx="822960" cy="822960"/>
          </a:xfrm>
          <a:prstGeom prst="roundRect">
            <a:avLst>
              <a:gd name="adj" fmla="val 15556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31520" y="731520"/>
            <a:ext cx="8229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</a:t>
            </a:r>
            <a:endParaRPr lang="en-US" sz="4200" dirty="0"/>
          </a:p>
        </p:txBody>
      </p:sp>
      <p:sp>
        <p:nvSpPr>
          <p:cNvPr id="6" name="Text 4"/>
          <p:cNvSpPr/>
          <p:nvPr/>
        </p:nvSpPr>
        <p:spPr>
          <a:xfrm>
            <a:off x="1691640" y="777240"/>
            <a:ext cx="2743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RouteSync</a:t>
            </a:r>
            <a:endParaRPr lang="en-US" sz="2400" dirty="0"/>
          </a:p>
        </p:txBody>
      </p:sp>
      <p:sp>
        <p:nvSpPr>
          <p:cNvPr id="7" name="Text 5"/>
          <p:cNvSpPr/>
          <p:nvPr/>
        </p:nvSpPr>
        <p:spPr>
          <a:xfrm>
            <a:off x="731520" y="256032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rgbClr val="10B98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WD OPERATOR TRAINING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731520" y="2971800"/>
            <a:ext cx="731520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5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Run your day</a:t>
            </a:r>
            <a:endParaRPr lang="en-US" sz="5200" dirty="0"/>
          </a:p>
          <a:p>
            <a:pPr indent="0" marL="0">
              <a:buNone/>
            </a:pPr>
            <a:r>
              <a:rPr lang="en-US" sz="52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 RouteSync.</a:t>
            </a:r>
            <a:endParaRPr lang="en-US" sz="5200" dirty="0"/>
          </a:p>
        </p:txBody>
      </p:sp>
      <p:sp>
        <p:nvSpPr>
          <p:cNvPr id="9" name="Text 7"/>
          <p:cNvSpPr/>
          <p:nvPr/>
        </p:nvSpPr>
        <p:spPr>
          <a:xfrm>
            <a:off x="731520" y="5120640"/>
            <a:ext cx="731520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600" dirty="0">
                <a:solidFill>
                  <a:srgbClr val="E0E7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CSV to dispatch to delivery — everything an operator does,</a:t>
            </a:r>
            <a:endParaRPr lang="en-US" sz="1600" dirty="0"/>
          </a:p>
          <a:p>
            <a:pPr indent="0" marL="0">
              <a:buNone/>
            </a:pPr>
            <a:r>
              <a:rPr lang="en-US" sz="1600" dirty="0">
                <a:solidFill>
                  <a:srgbClr val="E0E7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the order you'll do it.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31520" y="635508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E0E7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new operators · self-paced, ~30 minutes</a:t>
            </a:r>
            <a:endParaRPr lang="en-US" sz="1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WELCOME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 you'll learn today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828800"/>
            <a:ext cx="11094415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By the end of this deck you'll know how to run a full day on RouteSync: get orders in, plan the trips, send drivers, watch what happens, and read the numbers at the end. You don't need to memorise anything — keep this open on a second screen your first week.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548640" y="3246120"/>
            <a:ext cx="11094415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777240" y="3328416"/>
            <a:ext cx="411480" cy="41148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3328416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1371600" y="3264408"/>
            <a:ext cx="3200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dashboard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1371600" y="3520440"/>
            <a:ext cx="9601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Where every day starts. The 4 tiles + Live now block.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3904488"/>
            <a:ext cx="11094415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777240" y="3986784"/>
            <a:ext cx="411480" cy="41148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77240" y="3986784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1371600" y="3922776"/>
            <a:ext cx="3200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 + review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1371600" y="4178808"/>
            <a:ext cx="9601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Upload Trishul CSV. Check what's Ready to plan.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548640" y="4562856"/>
            <a:ext cx="11094415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777240" y="4645152"/>
            <a:ext cx="411480" cy="41148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77240" y="4645152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1371600" y="4581144"/>
            <a:ext cx="3200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 trips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1371600" y="4837176"/>
            <a:ext cx="9601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Manual builder vs Auto-route — when to use each.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548640" y="5221224"/>
            <a:ext cx="11094415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777240" y="5303520"/>
            <a:ext cx="411480" cy="411480"/>
          </a:xfrm>
          <a:prstGeom prst="ellipse">
            <a:avLst/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77240" y="5303520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1371600" y="5239512"/>
            <a:ext cx="3200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Track + resolve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371600" y="5495544"/>
            <a:ext cx="9601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map, ETAs, exceptions. Talk to the driver if needed.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548640" y="5879592"/>
            <a:ext cx="11094415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777240" y="5961888"/>
            <a:ext cx="411480" cy="411480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777240" y="5961888"/>
            <a:ext cx="4114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1371600" y="5897880"/>
            <a:ext cx="3200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Masters + settings</a:t>
            </a:r>
            <a:endParaRPr lang="en-US" sz="1300" dirty="0"/>
          </a:p>
        </p:txBody>
      </p:sp>
      <p:sp>
        <p:nvSpPr>
          <p:cNvPr id="30" name="Text 28"/>
          <p:cNvSpPr/>
          <p:nvPr/>
        </p:nvSpPr>
        <p:spPr>
          <a:xfrm>
            <a:off x="1371600" y="6153912"/>
            <a:ext cx="9601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Retailers, beats, vehicles, drivers · WhatsApp + OTP toggles.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OVERVIEW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typical operator day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82880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same five steps every day. Once you've done it twice, it feels automatic.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46888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777240" y="2697480"/>
            <a:ext cx="1234440" cy="320040"/>
          </a:xfrm>
          <a:prstGeom prst="roundRect">
            <a:avLst>
              <a:gd name="adj" fmla="val 22857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697480"/>
            <a:ext cx="1234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Morning</a:t>
            </a:r>
            <a:endParaRPr lang="en-US" sz="1000" dirty="0"/>
          </a:p>
        </p:txBody>
      </p:sp>
      <p:sp>
        <p:nvSpPr>
          <p:cNvPr id="9" name="Text 7"/>
          <p:cNvSpPr/>
          <p:nvPr/>
        </p:nvSpPr>
        <p:spPr>
          <a:xfrm>
            <a:off x="777240" y="315468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Import orders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777240" y="3611880"/>
            <a:ext cx="3063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Trishul CSV → Orders · Import.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4343400" y="246888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4572000" y="315468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Check the pool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4572000" y="3611880"/>
            <a:ext cx="3063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Orders → Ready. Confirm counts match.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138160" y="246888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8366760" y="2697480"/>
            <a:ext cx="1234440" cy="320040"/>
          </a:xfrm>
          <a:prstGeom prst="roundRect">
            <a:avLst>
              <a:gd name="adj" fmla="val 22857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366760" y="2697480"/>
            <a:ext cx="1234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8366760" y="315468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Build &amp; optimise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8366760" y="3611880"/>
            <a:ext cx="3063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Trip planner → Manual OR Auto-route.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548640" y="448056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0" name="Text 18"/>
          <p:cNvSpPr/>
          <p:nvPr/>
        </p:nvSpPr>
        <p:spPr>
          <a:xfrm>
            <a:off x="777240" y="516636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Dispatch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777240" y="5623560"/>
            <a:ext cx="3063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click. Drivers get their route on the PWA.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343400" y="448056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4572000" y="4709160"/>
            <a:ext cx="1234440" cy="320040"/>
          </a:xfrm>
          <a:prstGeom prst="roundRect">
            <a:avLst>
              <a:gd name="adj" fmla="val 22857"/>
            </a:avLst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572000" y="4709160"/>
            <a:ext cx="1234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Road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4572000" y="516636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Watch live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4572000" y="5623560"/>
            <a:ext cx="3063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tracking + exceptions. Call the driver if delayed.</a:t>
            </a:r>
            <a:endParaRPr lang="en-US" sz="1200" dirty="0"/>
          </a:p>
        </p:txBody>
      </p:sp>
      <p:sp>
        <p:nvSpPr>
          <p:cNvPr id="27" name="Shape 25"/>
          <p:cNvSpPr/>
          <p:nvPr/>
        </p:nvSpPr>
        <p:spPr>
          <a:xfrm>
            <a:off x="8138160" y="448056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8" name="Shape 26"/>
          <p:cNvSpPr/>
          <p:nvPr/>
        </p:nvSpPr>
        <p:spPr>
          <a:xfrm>
            <a:off x="8366760" y="4709160"/>
            <a:ext cx="1234440" cy="320040"/>
          </a:xfrm>
          <a:prstGeom prst="roundRect">
            <a:avLst>
              <a:gd name="adj" fmla="val 22857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8366760" y="4709160"/>
            <a:ext cx="12344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EOD</a:t>
            </a:r>
            <a:endParaRPr lang="en-US" sz="1000" dirty="0"/>
          </a:p>
        </p:txBody>
      </p:sp>
      <p:sp>
        <p:nvSpPr>
          <p:cNvPr id="30" name="Text 28"/>
          <p:cNvSpPr/>
          <p:nvPr/>
        </p:nvSpPr>
        <p:spPr>
          <a:xfrm>
            <a:off x="8366760" y="516636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Review reports</a:t>
            </a:r>
            <a:endParaRPr lang="en-US" sz="1800" dirty="0"/>
          </a:p>
        </p:txBody>
      </p:sp>
      <p:sp>
        <p:nvSpPr>
          <p:cNvPr id="31" name="Text 29"/>
          <p:cNvSpPr/>
          <p:nvPr/>
        </p:nvSpPr>
        <p:spPr>
          <a:xfrm>
            <a:off x="8366760" y="5623560"/>
            <a:ext cx="30632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 page. Check Delivery latency + Order Fill Rate.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DASHBOARD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Your operator home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 in → land here. The four tiles across the top tell you where every order in the WD stands right now.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77440"/>
            <a:ext cx="2636444" cy="1691640"/>
          </a:xfrm>
          <a:prstGeom prst="roundRect">
            <a:avLst>
              <a:gd name="adj" fmla="val 648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685800" y="2468880"/>
            <a:ext cx="23621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Imported / Ready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685800" y="2743200"/>
            <a:ext cx="236212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 / 154</a:t>
            </a:r>
            <a:endParaRPr lang="en-US" sz="3400" dirty="0"/>
          </a:p>
        </p:txBody>
      </p:sp>
      <p:sp>
        <p:nvSpPr>
          <p:cNvPr id="9" name="Text 7"/>
          <p:cNvSpPr/>
          <p:nvPr/>
        </p:nvSpPr>
        <p:spPr>
          <a:xfrm>
            <a:off x="685800" y="3520440"/>
            <a:ext cx="236212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154 ready to plan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3367964" y="2377440"/>
            <a:ext cx="2636444" cy="1691640"/>
          </a:xfrm>
          <a:prstGeom prst="roundRect">
            <a:avLst>
              <a:gd name="adj" fmla="val 648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3505124" y="2468880"/>
            <a:ext cx="23621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 for delivery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3505124" y="2743200"/>
            <a:ext cx="236212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59</a:t>
            </a:r>
            <a:endParaRPr lang="en-US" sz="3400" dirty="0"/>
          </a:p>
        </p:txBody>
      </p:sp>
      <p:sp>
        <p:nvSpPr>
          <p:cNvPr id="13" name="Text 11"/>
          <p:cNvSpPr/>
          <p:nvPr/>
        </p:nvSpPr>
        <p:spPr>
          <a:xfrm>
            <a:off x="3505124" y="3520440"/>
            <a:ext cx="236212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0EA5E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trip active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6187288" y="2377440"/>
            <a:ext cx="2636444" cy="1691640"/>
          </a:xfrm>
          <a:prstGeom prst="roundRect">
            <a:avLst>
              <a:gd name="adj" fmla="val 648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324448" y="2468880"/>
            <a:ext cx="23621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Delivered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6324448" y="2743200"/>
            <a:ext cx="236212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535</a:t>
            </a:r>
            <a:endParaRPr lang="en-US" sz="3400" dirty="0"/>
          </a:p>
        </p:txBody>
      </p:sp>
      <p:sp>
        <p:nvSpPr>
          <p:cNvPr id="17" name="Text 15"/>
          <p:cNvSpPr/>
          <p:nvPr/>
        </p:nvSpPr>
        <p:spPr>
          <a:xfrm>
            <a:off x="6324448" y="3520440"/>
            <a:ext cx="236212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0B98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OFR 99.8%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9006611" y="2377440"/>
            <a:ext cx="2636444" cy="1691640"/>
          </a:xfrm>
          <a:prstGeom prst="roundRect">
            <a:avLst>
              <a:gd name="adj" fmla="val 6486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9143771" y="2468880"/>
            <a:ext cx="2362124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Issues today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9143771" y="2743200"/>
            <a:ext cx="236212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3400" dirty="0"/>
          </a:p>
        </p:txBody>
      </p:sp>
      <p:sp>
        <p:nvSpPr>
          <p:cNvPr id="21" name="Text 19"/>
          <p:cNvSpPr/>
          <p:nvPr/>
        </p:nvSpPr>
        <p:spPr>
          <a:xfrm>
            <a:off x="9143771" y="3520440"/>
            <a:ext cx="236212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F8717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trip flagged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548640" y="4297680"/>
            <a:ext cx="11094415" cy="2148840"/>
          </a:xfrm>
          <a:prstGeom prst="roundRect">
            <a:avLst>
              <a:gd name="adj" fmla="val 5106"/>
            </a:avLst>
          </a:prstGeom>
          <a:solidFill>
            <a:srgbClr val="F1F5F9"/>
          </a:solidFill>
          <a:ln w="12700">
            <a:solidFill>
              <a:srgbClr val="E0E7FF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3" name="Text 21"/>
          <p:cNvSpPr/>
          <p:nvPr/>
        </p:nvSpPr>
        <p:spPr>
          <a:xfrm>
            <a:off x="777240" y="443484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OTHER TILES YOU'LL USE</a:t>
            </a:r>
            <a:endParaRPr lang="en-US" sz="1100" dirty="0"/>
          </a:p>
        </p:txBody>
      </p:sp>
      <p:sp>
        <p:nvSpPr>
          <p:cNvPr id="24" name="Text 22"/>
          <p:cNvSpPr/>
          <p:nvPr/>
        </p:nvSpPr>
        <p:spPr>
          <a:xfrm>
            <a:off x="777240" y="4800600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Today's trips</a:t>
            </a:r>
            <a:endParaRPr lang="en-US" sz="1200" dirty="0"/>
          </a:p>
        </p:txBody>
      </p:sp>
      <p:sp>
        <p:nvSpPr>
          <p:cNvPr id="25" name="Text 23"/>
          <p:cNvSpPr/>
          <p:nvPr/>
        </p:nvSpPr>
        <p:spPr>
          <a:xfrm>
            <a:off x="3063240" y="4800600"/>
            <a:ext cx="848837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trip that ran or is running today. Tap Track to open it live.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777240" y="5129784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now</a:t>
            </a:r>
            <a:endParaRPr lang="en-US" sz="1200" dirty="0"/>
          </a:p>
        </p:txBody>
      </p:sp>
      <p:sp>
        <p:nvSpPr>
          <p:cNvPr id="27" name="Text 25"/>
          <p:cNvSpPr/>
          <p:nvPr/>
        </p:nvSpPr>
        <p:spPr>
          <a:xfrm>
            <a:off x="3063240" y="5129784"/>
            <a:ext cx="848837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Just the drivers currently on the road. Delays flagged in red.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777240" y="5458968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Exceptions today</a:t>
            </a:r>
            <a:endParaRPr lang="en-US" sz="1200" dirty="0"/>
          </a:p>
        </p:txBody>
      </p:sp>
      <p:sp>
        <p:nvSpPr>
          <p:cNvPr id="29" name="Text 27"/>
          <p:cNvSpPr/>
          <p:nvPr/>
        </p:nvSpPr>
        <p:spPr>
          <a:xfrm>
            <a:off x="3063240" y="5458968"/>
            <a:ext cx="848837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Any stop marked as an issue. Click through and act on it.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777240" y="5788152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Backlog</a:t>
            </a:r>
            <a:endParaRPr lang="en-US" sz="1200" dirty="0"/>
          </a:p>
        </p:txBody>
      </p:sp>
      <p:sp>
        <p:nvSpPr>
          <p:cNvPr id="31" name="Text 29"/>
          <p:cNvSpPr/>
          <p:nvPr/>
        </p:nvSpPr>
        <p:spPr>
          <a:xfrm>
            <a:off x="3063240" y="5788152"/>
            <a:ext cx="848837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Ready-to-plan orders + active drivers + retailers · what's in your fleet.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777240" y="6117336"/>
            <a:ext cx="2194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Quick actions</a:t>
            </a:r>
            <a:endParaRPr lang="en-US" sz="1200" dirty="0"/>
          </a:p>
        </p:txBody>
      </p:sp>
      <p:sp>
        <p:nvSpPr>
          <p:cNvPr id="33" name="Text 31"/>
          <p:cNvSpPr/>
          <p:nvPr/>
        </p:nvSpPr>
        <p:spPr>
          <a:xfrm>
            <a:off x="3063240" y="6117336"/>
            <a:ext cx="848837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Shortcuts: Import orders · Plan trip · Messages log · Reports.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1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Import today's orders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day starts with the Trishul CSV. Get it into RouteSync before you can plan anything.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77440"/>
            <a:ext cx="5852160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777240" y="2514600"/>
            <a:ext cx="548640" cy="54864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5146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554480" y="246888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Orders → Import CSV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1554480" y="2788920"/>
            <a:ext cx="4114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Sidebar → Orders → Import CSV button on the top right.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548640" y="3337560"/>
            <a:ext cx="5852160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777240" y="3474720"/>
            <a:ext cx="548640" cy="54864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77240" y="347472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554480" y="342900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Drop the file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1554480" y="3749040"/>
            <a:ext cx="4114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Drag onto the upload zone, or click Choose file.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548640" y="4297680"/>
            <a:ext cx="5852160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777240" y="4434840"/>
            <a:ext cx="548640" cy="54864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77240" y="443484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554480" y="438912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Continue to preview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1554480" y="4709160"/>
            <a:ext cx="4114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RouteSync reads the header and shows what it found.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548640" y="5257800"/>
            <a:ext cx="5852160" cy="822960"/>
          </a:xfrm>
          <a:prstGeom prst="roundRect">
            <a:avLst>
              <a:gd name="adj" fmla="val 1333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777240" y="5394960"/>
            <a:ext cx="548640" cy="54864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77240" y="53949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1554480" y="534924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Commit</a:t>
            </a:r>
            <a:endParaRPr lang="en-US" sz="1300" dirty="0"/>
          </a:p>
        </p:txBody>
      </p:sp>
      <p:sp>
        <p:nvSpPr>
          <p:cNvPr id="25" name="Text 23"/>
          <p:cNvSpPr/>
          <p:nvPr/>
        </p:nvSpPr>
        <p:spPr>
          <a:xfrm>
            <a:off x="1554480" y="5669280"/>
            <a:ext cx="4114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Existing Order No.s are skipped — no duplicates ever inserted.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6766560" y="2377440"/>
            <a:ext cx="4846320" cy="4023360"/>
          </a:xfrm>
          <a:prstGeom prst="roundRect">
            <a:avLst>
              <a:gd name="adj" fmla="val 272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6766560" y="2377440"/>
            <a:ext cx="4846320" cy="457200"/>
          </a:xfrm>
          <a:prstGeom prst="roundRect">
            <a:avLst>
              <a:gd name="adj" fmla="val 20000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6903720" y="2377440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5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ROUTESYNC READS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6949440" y="306324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 No.</a:t>
            </a:r>
            <a:endParaRPr lang="en-US" sz="1200" dirty="0"/>
          </a:p>
        </p:txBody>
      </p:sp>
      <p:sp>
        <p:nvSpPr>
          <p:cNvPr id="30" name="Text 28"/>
          <p:cNvSpPr/>
          <p:nvPr/>
        </p:nvSpPr>
        <p:spPr>
          <a:xfrm>
            <a:off x="6949440" y="3337560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orders.order_no (unique per WD)</a:t>
            </a:r>
            <a:endParaRPr lang="en-US" sz="1000" dirty="0"/>
          </a:p>
        </p:txBody>
      </p:sp>
      <p:sp>
        <p:nvSpPr>
          <p:cNvPr id="31" name="Text 29"/>
          <p:cNvSpPr/>
          <p:nvPr/>
        </p:nvSpPr>
        <p:spPr>
          <a:xfrm>
            <a:off x="6949440" y="35661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 Date</a:t>
            </a:r>
            <a:endParaRPr lang="en-US" sz="1200" dirty="0"/>
          </a:p>
        </p:txBody>
      </p:sp>
      <p:sp>
        <p:nvSpPr>
          <p:cNvPr id="32" name="Text 30"/>
          <p:cNvSpPr/>
          <p:nvPr/>
        </p:nvSpPr>
        <p:spPr>
          <a:xfrm>
            <a:off x="6949440" y="3840480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orders.order_date · DD/MM/YYYY</a:t>
            </a:r>
            <a:endParaRPr lang="en-US" sz="1000" dirty="0"/>
          </a:p>
        </p:txBody>
      </p:sp>
      <p:sp>
        <p:nvSpPr>
          <p:cNvPr id="33" name="Text 31"/>
          <p:cNvSpPr/>
          <p:nvPr/>
        </p:nvSpPr>
        <p:spPr>
          <a:xfrm>
            <a:off x="6949440" y="406908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Customer Code</a:t>
            </a:r>
            <a:endParaRPr lang="en-US" sz="1200" dirty="0"/>
          </a:p>
        </p:txBody>
      </p:sp>
      <p:sp>
        <p:nvSpPr>
          <p:cNvPr id="34" name="Text 32"/>
          <p:cNvSpPr/>
          <p:nvPr/>
        </p:nvSpPr>
        <p:spPr>
          <a:xfrm>
            <a:off x="6949440" y="4343400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looked up in retailer master</a:t>
            </a:r>
            <a:endParaRPr lang="en-US" sz="1000" dirty="0"/>
          </a:p>
        </p:txBody>
      </p:sp>
      <p:sp>
        <p:nvSpPr>
          <p:cNvPr id="35" name="Text 33"/>
          <p:cNvSpPr/>
          <p:nvPr/>
        </p:nvSpPr>
        <p:spPr>
          <a:xfrm>
            <a:off x="6949440" y="45720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SKU Code · Name</a:t>
            </a:r>
            <a:endParaRPr lang="en-US" sz="1200" dirty="0"/>
          </a:p>
        </p:txBody>
      </p:sp>
      <p:sp>
        <p:nvSpPr>
          <p:cNvPr id="36" name="Text 34"/>
          <p:cNvSpPr/>
          <p:nvPr/>
        </p:nvSpPr>
        <p:spPr>
          <a:xfrm>
            <a:off x="6949440" y="4846320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auto-creates SKU if missing</a:t>
            </a:r>
            <a:endParaRPr lang="en-US" sz="1000" dirty="0"/>
          </a:p>
        </p:txBody>
      </p:sp>
      <p:sp>
        <p:nvSpPr>
          <p:cNvPr id="37" name="Text 35"/>
          <p:cNvSpPr/>
          <p:nvPr/>
        </p:nvSpPr>
        <p:spPr>
          <a:xfrm>
            <a:off x="6949440" y="507492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Txn UOM Qty</a:t>
            </a:r>
            <a:endParaRPr lang="en-US" sz="1200" dirty="0"/>
          </a:p>
        </p:txBody>
      </p:sp>
      <p:sp>
        <p:nvSpPr>
          <p:cNvPr id="38" name="Text 36"/>
          <p:cNvSpPr/>
          <p:nvPr/>
        </p:nvSpPr>
        <p:spPr>
          <a:xfrm>
            <a:off x="6949440" y="5349240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order_item.invoice_qty</a:t>
            </a:r>
            <a:endParaRPr lang="en-US" sz="1000" dirty="0"/>
          </a:p>
        </p:txBody>
      </p:sp>
      <p:sp>
        <p:nvSpPr>
          <p:cNvPr id="39" name="Text 37"/>
          <p:cNvSpPr/>
          <p:nvPr/>
        </p:nvSpPr>
        <p:spPr>
          <a:xfrm>
            <a:off x="6949440" y="557784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Gross Value</a:t>
            </a:r>
            <a:endParaRPr lang="en-US" sz="1200" dirty="0"/>
          </a:p>
        </p:txBody>
      </p:sp>
      <p:sp>
        <p:nvSpPr>
          <p:cNvPr id="40" name="Text 38"/>
          <p:cNvSpPr/>
          <p:nvPr/>
        </p:nvSpPr>
        <p:spPr>
          <a:xfrm>
            <a:off x="6949440" y="5852160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order_item.unit_amount</a:t>
            </a:r>
            <a:endParaRPr lang="en-US" sz="1000" dirty="0"/>
          </a:p>
        </p:txBody>
      </p:sp>
      <p:sp>
        <p:nvSpPr>
          <p:cNvPr id="41" name="Text 39"/>
          <p:cNvSpPr/>
          <p:nvPr/>
        </p:nvSpPr>
        <p:spPr>
          <a:xfrm>
            <a:off x="548640" y="6400800"/>
            <a:ext cx="110944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i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Duplicates are safe: rows whose Order No. is already in the DB are skipped, not overwritten.</a:t>
            </a:r>
            <a:endParaRPr lang="en-US" sz="11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2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Review what's coming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Orders sidebar → filter by status to see the shape of today's work. Six statuses matter — know them cold.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46888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468880"/>
            <a:ext cx="3520440" cy="457200"/>
          </a:xfrm>
          <a:prstGeom prst="roundRect">
            <a:avLst>
              <a:gd name="adj" fmla="val 20000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46888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Imported</a:t>
            </a:r>
            <a:endParaRPr lang="en-US" sz="1700" dirty="0"/>
          </a:p>
        </p:txBody>
      </p:sp>
      <p:sp>
        <p:nvSpPr>
          <p:cNvPr id="9" name="Text 7"/>
          <p:cNvSpPr/>
          <p:nvPr/>
        </p:nvSpPr>
        <p:spPr>
          <a:xfrm>
            <a:off x="777240" y="3063240"/>
            <a:ext cx="30632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CSV row landed but not yet workable. Usually flips to Ready on next refresh.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343400" y="246888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4343400" y="2468880"/>
            <a:ext cx="3520440" cy="457200"/>
          </a:xfrm>
          <a:prstGeom prst="roundRect">
            <a:avLst>
              <a:gd name="adj" fmla="val 20000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572000" y="246888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Ready</a:t>
            </a:r>
            <a:endParaRPr lang="en-US" sz="1700" dirty="0"/>
          </a:p>
        </p:txBody>
      </p:sp>
      <p:sp>
        <p:nvSpPr>
          <p:cNvPr id="13" name="Text 11"/>
          <p:cNvSpPr/>
          <p:nvPr/>
        </p:nvSpPr>
        <p:spPr>
          <a:xfrm>
            <a:off x="4572000" y="3063240"/>
            <a:ext cx="30632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Awaiting a trip. This is the pool the Trip planner picks from.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138160" y="246888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8138160" y="2468880"/>
            <a:ext cx="3520440" cy="457200"/>
          </a:xfrm>
          <a:prstGeom prst="roundRect">
            <a:avLst>
              <a:gd name="adj" fmla="val 20000"/>
            </a:avLst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8366760" y="246888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Dispatched</a:t>
            </a:r>
            <a:endParaRPr lang="en-US" sz="1700" dirty="0"/>
          </a:p>
        </p:txBody>
      </p:sp>
      <p:sp>
        <p:nvSpPr>
          <p:cNvPr id="17" name="Text 15"/>
          <p:cNvSpPr/>
          <p:nvPr/>
        </p:nvSpPr>
        <p:spPr>
          <a:xfrm>
            <a:off x="8366760" y="3063240"/>
            <a:ext cx="30632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a trip that hasn't started yet. Driver signed off but not en route.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548640" y="448056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548640" y="4480560"/>
            <a:ext cx="3520440" cy="457200"/>
          </a:xfrm>
          <a:prstGeom prst="roundRect">
            <a:avLst>
              <a:gd name="adj" fmla="val 20000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77240" y="448056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In-trip</a:t>
            </a:r>
            <a:endParaRPr lang="en-US" sz="1700" dirty="0"/>
          </a:p>
        </p:txBody>
      </p:sp>
      <p:sp>
        <p:nvSpPr>
          <p:cNvPr id="21" name="Text 19"/>
          <p:cNvSpPr/>
          <p:nvPr/>
        </p:nvSpPr>
        <p:spPr>
          <a:xfrm>
            <a:off x="777240" y="5074920"/>
            <a:ext cx="30632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 has tapped Start. GPS is being captured; visible on Live tracking.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343400" y="448056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4343400" y="4480560"/>
            <a:ext cx="3520440" cy="457200"/>
          </a:xfrm>
          <a:prstGeom prst="roundRect">
            <a:avLst>
              <a:gd name="adj" fmla="val 20000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4572000" y="448056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Delivered</a:t>
            </a:r>
            <a:endParaRPr lang="en-US" sz="1700" dirty="0"/>
          </a:p>
        </p:txBody>
      </p:sp>
      <p:sp>
        <p:nvSpPr>
          <p:cNvPr id="25" name="Text 23"/>
          <p:cNvSpPr/>
          <p:nvPr/>
        </p:nvSpPr>
        <p:spPr>
          <a:xfrm>
            <a:off x="4572000" y="5074920"/>
            <a:ext cx="30632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Successfully handed over. Counted in today's Delivered tile.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8138160" y="4480560"/>
            <a:ext cx="3520440" cy="1828800"/>
          </a:xfrm>
          <a:prstGeom prst="roundRect">
            <a:avLst>
              <a:gd name="adj" fmla="val 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8138160" y="4480560"/>
            <a:ext cx="3520440" cy="457200"/>
          </a:xfrm>
          <a:prstGeom prst="roundRect">
            <a:avLst>
              <a:gd name="adj" fmla="val 20000"/>
            </a:avLst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8366760" y="4480560"/>
            <a:ext cx="3063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Undelivered</a:t>
            </a:r>
            <a:endParaRPr lang="en-US" sz="1700" dirty="0"/>
          </a:p>
        </p:txBody>
      </p:sp>
      <p:sp>
        <p:nvSpPr>
          <p:cNvPr id="29" name="Text 27"/>
          <p:cNvSpPr/>
          <p:nvPr/>
        </p:nvSpPr>
        <p:spPr>
          <a:xfrm>
            <a:off x="8366760" y="5074920"/>
            <a:ext cx="306324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Closed with a reason (shop closed, refused, etc). Shows in Issues.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 3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Pick your trip mode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Trip planner → New trip. Two ways to build. Pick whichever fits today.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31720"/>
            <a:ext cx="5486400" cy="4297680"/>
          </a:xfrm>
          <a:prstGeom prst="roundRect">
            <a:avLst>
              <a:gd name="adj" fmla="val 2553"/>
            </a:avLst>
          </a:prstGeom>
          <a:solidFill>
            <a:srgbClr val="DBEAFE"/>
          </a:solidFill>
          <a:ln w="12700">
            <a:solidFill>
              <a:srgbClr val="0EA5E9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822960" y="2514600"/>
            <a:ext cx="1554480" cy="320040"/>
          </a:xfrm>
          <a:prstGeom prst="roundRect">
            <a:avLst>
              <a:gd name="adj" fmla="val 22857"/>
            </a:avLst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22960" y="2514600"/>
            <a:ext cx="1554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3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RECOMMENDED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822960" y="2926080"/>
            <a:ext cx="5120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3253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Manual · beat-wise</a:t>
            </a:r>
            <a:endParaRPr lang="en-US" sz="2400" dirty="0"/>
          </a:p>
        </p:txBody>
      </p:sp>
      <p:sp>
        <p:nvSpPr>
          <p:cNvPr id="10" name="Shape 8"/>
          <p:cNvSpPr/>
          <p:nvPr/>
        </p:nvSpPr>
        <p:spPr>
          <a:xfrm>
            <a:off x="868680" y="3785616"/>
            <a:ext cx="146304" cy="146304"/>
          </a:xfrm>
          <a:prstGeom prst="ellipse">
            <a:avLst/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097280" y="365760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Pool grouped by beat — tick retailers, watch the capacity bar.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868680" y="4425696"/>
            <a:ext cx="146304" cy="146304"/>
          </a:xfrm>
          <a:prstGeom prst="ellipse">
            <a:avLst/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1097280" y="429768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One-click Calculate &amp; optimise: best stop sequence + ETAs.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68680" y="5065776"/>
            <a:ext cx="146304" cy="146304"/>
          </a:xfrm>
          <a:prstGeom prst="ellipse">
            <a:avLst/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097280" y="493776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when you know exactly which retailers to include.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868680" y="5705856"/>
            <a:ext cx="146304" cy="146304"/>
          </a:xfrm>
          <a:prstGeom prst="ellipse">
            <a:avLst/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1097280" y="557784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control everything.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6172200" y="2331720"/>
            <a:ext cx="5486400" cy="4297680"/>
          </a:xfrm>
          <a:prstGeom prst="roundRect">
            <a:avLst>
              <a:gd name="adj" fmla="val 2553"/>
            </a:avLst>
          </a:prstGeom>
          <a:solidFill>
            <a:srgbClr val="FEF3C7"/>
          </a:solidFill>
          <a:ln w="12700">
            <a:solidFill>
              <a:srgbClr val="F59E0B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6446520" y="2514600"/>
            <a:ext cx="1554480" cy="320040"/>
          </a:xfrm>
          <a:prstGeom prst="roundRect">
            <a:avLst>
              <a:gd name="adj" fmla="val 22857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446520" y="2514600"/>
            <a:ext cx="1554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900" b="1" spc="3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BETA · NEW</a:t>
            </a:r>
            <a:endParaRPr lang="en-US" sz="900" dirty="0"/>
          </a:p>
        </p:txBody>
      </p:sp>
      <p:sp>
        <p:nvSpPr>
          <p:cNvPr id="21" name="Text 19"/>
          <p:cNvSpPr/>
          <p:nvPr/>
        </p:nvSpPr>
        <p:spPr>
          <a:xfrm>
            <a:off x="6446520" y="2926080"/>
            <a:ext cx="5120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13253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Auto route</a:t>
            </a:r>
            <a:endParaRPr lang="en-US" sz="2400" dirty="0"/>
          </a:p>
        </p:txBody>
      </p:sp>
      <p:sp>
        <p:nvSpPr>
          <p:cNvPr id="22" name="Shape 20"/>
          <p:cNvSpPr/>
          <p:nvPr/>
        </p:nvSpPr>
        <p:spPr>
          <a:xfrm>
            <a:off x="6492240" y="3785616"/>
            <a:ext cx="146304" cy="146304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720840" y="365760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Picks vehicles + orders automatically from today's Ready pool.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6492240" y="4425696"/>
            <a:ext cx="146304" cy="146304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6720840" y="429768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Fills each vehicle to the Fill % target, respects Max stops / trip.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6492240" y="5065776"/>
            <a:ext cx="146304" cy="146304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6720840" y="493776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can move retailers between trips before dispatch.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6492240" y="5705856"/>
            <a:ext cx="146304" cy="146304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6720840" y="5577840"/>
            <a:ext cx="48463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Great when you have many orders and want the system to shape trips.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MANUAL BUILDER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Pool on the left · cart on the right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screen has two halves. The Ready-order pool (grouped by beat) is where you pick from. The Trip stops card on the right is your cart.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468880"/>
            <a:ext cx="6949440" cy="4114800"/>
          </a:xfrm>
          <a:prstGeom prst="roundRect">
            <a:avLst>
              <a:gd name="adj" fmla="val 2667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468880"/>
            <a:ext cx="6949440" cy="365760"/>
          </a:xfrm>
          <a:prstGeom prst="roundRect">
            <a:avLst>
              <a:gd name="adj" fmla="val 25000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Shape 6"/>
          <p:cNvSpPr/>
          <p:nvPr/>
        </p:nvSpPr>
        <p:spPr>
          <a:xfrm>
            <a:off x="685800" y="2578608"/>
            <a:ext cx="146304" cy="146304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886968" y="2578608"/>
            <a:ext cx="146304" cy="146304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1088136" y="2578608"/>
            <a:ext cx="146304" cy="146304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77240" y="2926080"/>
            <a:ext cx="3200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READY-ORDER POOL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822960" y="3337560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CY0000000018 · NACHARAM_Z2_Prime 1c   · 11 total · 11 eligible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822960" y="3666744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VB279-ANNAPURNA KIRANAM   · 2 orders · 104 packets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822960" y="3995928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VB282-GANESH K/M           · 1 order  ·   1 packet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822960" y="4325112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VB461-SRI VENKATESHWARA KG · 1 order  ·  99 packets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822960" y="465429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VB554-SOWMYA K/G           · 1 order  ·  20 packets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822960" y="4983480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CY0000000051 · NACHARAM_Z2_2w_1a  · 9 total · 9 eligible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822960" y="5312664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VB562-BHARATHI K/G         · 1 order  ·   8 packets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822960" y="5641848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VB635-SRI VENKATESHWARA…   · 1 order  ·   5 packets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7680960" y="2468880"/>
            <a:ext cx="3931920" cy="4114800"/>
          </a:xfrm>
          <a:prstGeom prst="roundRect">
            <a:avLst>
              <a:gd name="adj" fmla="val 2791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7680960" y="2468880"/>
            <a:ext cx="3931920" cy="365760"/>
          </a:xfrm>
          <a:prstGeom prst="roundRect">
            <a:avLst>
              <a:gd name="adj" fmla="val 25000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7818120" y="2578608"/>
            <a:ext cx="146304" cy="146304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23" name="Shape 21"/>
          <p:cNvSpPr/>
          <p:nvPr/>
        </p:nvSpPr>
        <p:spPr>
          <a:xfrm>
            <a:off x="8019288" y="2578608"/>
            <a:ext cx="146304" cy="146304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24" name="Shape 22"/>
          <p:cNvSpPr/>
          <p:nvPr/>
        </p:nvSpPr>
        <p:spPr>
          <a:xfrm>
            <a:off x="8220456" y="2578608"/>
            <a:ext cx="146304" cy="146304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7909560" y="2926080"/>
            <a:ext cx="3200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5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TRIP STOPS</a:t>
            </a:r>
            <a:endParaRPr lang="en-US" sz="1000" dirty="0"/>
          </a:p>
        </p:txBody>
      </p:sp>
      <p:sp>
        <p:nvSpPr>
          <p:cNvPr id="26" name="Shape 24"/>
          <p:cNvSpPr/>
          <p:nvPr/>
        </p:nvSpPr>
        <p:spPr>
          <a:xfrm>
            <a:off x="7909560" y="3383280"/>
            <a:ext cx="3474720" cy="365760"/>
          </a:xfrm>
          <a:prstGeom prst="roundRect">
            <a:avLst>
              <a:gd name="adj" fmla="val 15000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8001000" y="338328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KEERTHANA KIRANA · 35 pkts · 15.7 kg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7909560" y="3840480"/>
            <a:ext cx="3474720" cy="365760"/>
          </a:xfrm>
          <a:prstGeom prst="roundRect">
            <a:avLst>
              <a:gd name="adj" fmla="val 15000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8001000" y="384048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VB0143 PUSHPA KIRANAM · 41 pkts · 38.6 kg</a:t>
            </a:r>
            <a:endParaRPr lang="en-US" sz="1000" dirty="0"/>
          </a:p>
        </p:txBody>
      </p:sp>
      <p:sp>
        <p:nvSpPr>
          <p:cNvPr id="30" name="Shape 28"/>
          <p:cNvSpPr/>
          <p:nvPr/>
        </p:nvSpPr>
        <p:spPr>
          <a:xfrm>
            <a:off x="7909560" y="4297680"/>
            <a:ext cx="3474720" cy="365760"/>
          </a:xfrm>
          <a:prstGeom prst="roundRect">
            <a:avLst>
              <a:gd name="adj" fmla="val 15000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8001000" y="429768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VB121-SRI BHAVANI · 60 pkts · 50.9 kg</a:t>
            </a:r>
            <a:endParaRPr lang="en-US" sz="1000" dirty="0"/>
          </a:p>
        </p:txBody>
      </p:sp>
      <p:sp>
        <p:nvSpPr>
          <p:cNvPr id="32" name="Shape 30"/>
          <p:cNvSpPr/>
          <p:nvPr/>
        </p:nvSpPr>
        <p:spPr>
          <a:xfrm>
            <a:off x="7909560" y="4754880"/>
            <a:ext cx="3474720" cy="365760"/>
          </a:xfrm>
          <a:prstGeom prst="roundRect">
            <a:avLst>
              <a:gd name="adj" fmla="val 15000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8001000" y="475488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VB1405 GAYTHRI KGS · 18 pkts · 6.0 kg</a:t>
            </a:r>
            <a:endParaRPr lang="en-US" sz="1000" dirty="0"/>
          </a:p>
        </p:txBody>
      </p:sp>
      <p:sp>
        <p:nvSpPr>
          <p:cNvPr id="34" name="Shape 32"/>
          <p:cNvSpPr/>
          <p:nvPr/>
        </p:nvSpPr>
        <p:spPr>
          <a:xfrm>
            <a:off x="7909560" y="5212080"/>
            <a:ext cx="3474720" cy="365760"/>
          </a:xfrm>
          <a:prstGeom prst="roundRect">
            <a:avLst>
              <a:gd name="adj" fmla="val 15000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8001000" y="521208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VB1439 SRI BALAJI · 49 pkts · 65.3 kg</a:t>
            </a:r>
            <a:endParaRPr lang="en-US" sz="1000" dirty="0"/>
          </a:p>
        </p:txBody>
      </p:sp>
      <p:sp>
        <p:nvSpPr>
          <p:cNvPr id="36" name="Shape 34"/>
          <p:cNvSpPr/>
          <p:nvPr/>
        </p:nvSpPr>
        <p:spPr>
          <a:xfrm>
            <a:off x="7909560" y="5806440"/>
            <a:ext cx="3474720" cy="594360"/>
          </a:xfrm>
          <a:prstGeom prst="roundRect">
            <a:avLst>
              <a:gd name="adj" fmla="val 12308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7909560" y="5806440"/>
            <a:ext cx="34747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Fill % 0% · Stops 11 · Packets 499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MANUAL BUILDER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Calculate &amp; optimise, then dispatch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Fill the trip → click Calculate &amp; optimise → RouteSync calls Google for real driving distances and returns the best stop order + per-leg ETAs. Then Dispatch.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743200"/>
            <a:ext cx="5486400" cy="150876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914400" y="3063240"/>
            <a:ext cx="868680" cy="86868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914400" y="3063240"/>
            <a:ext cx="868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200" dirty="0"/>
          </a:p>
        </p:txBody>
      </p:sp>
      <p:sp>
        <p:nvSpPr>
          <p:cNvPr id="9" name="Text 7"/>
          <p:cNvSpPr/>
          <p:nvPr/>
        </p:nvSpPr>
        <p:spPr>
          <a:xfrm>
            <a:off x="1965960" y="3017520"/>
            <a:ext cx="3931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Pick a vehicle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1965960" y="3520440"/>
            <a:ext cx="3931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capacity strip lights up. Trip stops beyond capacity are flagged.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6309360" y="2743200"/>
            <a:ext cx="5486400" cy="150876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6675120" y="3063240"/>
            <a:ext cx="868680" cy="868680"/>
          </a:xfrm>
          <a:prstGeom prst="ellipse">
            <a:avLst/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675120" y="3063240"/>
            <a:ext cx="868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200" dirty="0"/>
          </a:p>
        </p:txBody>
      </p:sp>
      <p:sp>
        <p:nvSpPr>
          <p:cNvPr id="14" name="Text 12"/>
          <p:cNvSpPr/>
          <p:nvPr/>
        </p:nvSpPr>
        <p:spPr>
          <a:xfrm>
            <a:off x="7726680" y="3017520"/>
            <a:ext cx="3931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Tick retailers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7726680" y="3520440"/>
            <a:ext cx="3931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Use "Check all eligible" per beat, or tick individually.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48640" y="4434840"/>
            <a:ext cx="5486400" cy="150876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914400" y="4754880"/>
            <a:ext cx="868680" cy="86868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14400" y="4754880"/>
            <a:ext cx="868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1965960" y="4709160"/>
            <a:ext cx="3931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Calculate &amp; optimise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1965960" y="5212080"/>
            <a:ext cx="3931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Big blue button. Optimised order + ETAs come back in seconds.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6309360" y="4434840"/>
            <a:ext cx="5486400" cy="1508760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6675120" y="4754880"/>
            <a:ext cx="868680" cy="86868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675120" y="4754880"/>
            <a:ext cx="868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200" dirty="0"/>
          </a:p>
        </p:txBody>
      </p:sp>
      <p:sp>
        <p:nvSpPr>
          <p:cNvPr id="24" name="Text 22"/>
          <p:cNvSpPr/>
          <p:nvPr/>
        </p:nvSpPr>
        <p:spPr>
          <a:xfrm>
            <a:off x="7726680" y="4709160"/>
            <a:ext cx="3931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Save draft OR Dispatch</a:t>
            </a:r>
            <a:endParaRPr lang="en-US" sz="2000" dirty="0"/>
          </a:p>
        </p:txBody>
      </p:sp>
      <p:sp>
        <p:nvSpPr>
          <p:cNvPr id="25" name="Text 23"/>
          <p:cNvSpPr/>
          <p:nvPr/>
        </p:nvSpPr>
        <p:spPr>
          <a:xfrm>
            <a:off x="7726680" y="5212080"/>
            <a:ext cx="39319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Draft = keep working on it. Dispatch = drivers notified now.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548640" y="6263640"/>
            <a:ext cx="11094415" cy="502920"/>
          </a:xfrm>
          <a:prstGeom prst="roundRect">
            <a:avLst>
              <a:gd name="adj" fmla="val 21818"/>
            </a:avLst>
          </a:prstGeom>
          <a:solidFill>
            <a:srgbClr val="D1FAE5"/>
          </a:solidFill>
          <a:ln w="12700">
            <a:solidFill>
              <a:srgbClr val="10B981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7" name="Text 25"/>
          <p:cNvSpPr/>
          <p:nvPr/>
        </p:nvSpPr>
        <p:spPr>
          <a:xfrm>
            <a:off x="777240" y="6263640"/>
            <a:ext cx="1063721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i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Cached forever: the second time you plan with the same retailers, no Google call is made — it's instant + free.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 ROUTE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settings that shape the plan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Before Auto route builds anything, it asks you four questions. Get them right and the trips come out clean.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31720"/>
            <a:ext cx="11094415" cy="731520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777240" y="2468880"/>
            <a:ext cx="2377440" cy="457200"/>
          </a:xfrm>
          <a:prstGeom prst="roundRect">
            <a:avLst>
              <a:gd name="adj" fmla="val 16000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468880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Fill %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3383280" y="2423160"/>
            <a:ext cx="8168335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Default from WD master. Drives the capacity cap — how full each truck should be.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548640" y="3200400"/>
            <a:ext cx="11094415" cy="731520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777240" y="3337560"/>
            <a:ext cx="2377440" cy="457200"/>
          </a:xfrm>
          <a:prstGeom prst="roundRect">
            <a:avLst>
              <a:gd name="adj" fmla="val 16000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77240" y="3337560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Max stops / trip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3383280" y="3291840"/>
            <a:ext cx="8168335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Operational ceiling. Keeps drivers from getting 60-stop routes.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4069080"/>
            <a:ext cx="11094415" cy="731520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777240" y="4206240"/>
            <a:ext cx="2377440" cy="457200"/>
          </a:xfrm>
          <a:prstGeom prst="roundRect">
            <a:avLst>
              <a:gd name="adj" fmla="val 16000"/>
            </a:avLst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77240" y="4206240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Exclude salesmen</a:t>
            </a:r>
            <a:endParaRPr lang="en-US" sz="1200" dirty="0"/>
          </a:p>
        </p:txBody>
      </p:sp>
      <p:sp>
        <p:nvSpPr>
          <p:cNvPr id="17" name="Text 15"/>
          <p:cNvSpPr/>
          <p:nvPr/>
        </p:nvSpPr>
        <p:spPr>
          <a:xfrm>
            <a:off x="3383280" y="4160520"/>
            <a:ext cx="8168335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Ctrl/Cmd-click salesmen to skip their orders entirely in this plan.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548640" y="4937760"/>
            <a:ext cx="11094415" cy="731520"/>
          </a:xfrm>
          <a:prstGeom prst="roundRect">
            <a:avLst>
              <a:gd name="adj" fmla="val 15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777240" y="5074920"/>
            <a:ext cx="2377440" cy="457200"/>
          </a:xfrm>
          <a:prstGeom prst="roundRect">
            <a:avLst>
              <a:gd name="adj" fmla="val 16000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77240" y="5074920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Max salesmen / trip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3383280" y="5029200"/>
            <a:ext cx="8168335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Blank = no cap. If set, a retailer's orders may split across trips by salesman.</a:t>
            </a:r>
            <a:endParaRPr lang="en-US" sz="1300" dirty="0"/>
          </a:p>
        </p:txBody>
      </p:sp>
      <p:sp>
        <p:nvSpPr>
          <p:cNvPr id="22" name="Shape 20"/>
          <p:cNvSpPr/>
          <p:nvPr/>
        </p:nvSpPr>
        <p:spPr>
          <a:xfrm>
            <a:off x="548640" y="5852160"/>
            <a:ext cx="11094415" cy="822960"/>
          </a:xfrm>
          <a:prstGeom prst="roundRect">
            <a:avLst>
              <a:gd name="adj" fmla="val 13333"/>
            </a:avLst>
          </a:prstGeom>
          <a:solidFill>
            <a:srgbClr val="FEF3C7"/>
          </a:solidFill>
          <a:ln w="12700">
            <a:solidFill>
              <a:srgbClr val="F59E0B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3" name="Text 21"/>
          <p:cNvSpPr/>
          <p:nvPr/>
        </p:nvSpPr>
        <p:spPr>
          <a:xfrm>
            <a:off x="777240" y="5852160"/>
            <a:ext cx="10637215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i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Vehicles are drag-and-drop priority. Heaviest cluster goes to the top vehicle that still fits it. Untick vehicles you don't want to use.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 ROUTE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From generate to dispatch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Five clicks from Ready orders to drivers seeing their route.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77440"/>
            <a:ext cx="11094415" cy="6858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777240" y="2496312"/>
            <a:ext cx="457200" cy="45720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49631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1371600" y="242316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Set params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371600" y="274320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Fill %, Max stops, salesmen filters.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48640" y="3200400"/>
            <a:ext cx="11094415" cy="6858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777240" y="3319272"/>
            <a:ext cx="457200" cy="45720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77240" y="331927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1371600" y="324612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Pick vehicles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1371600" y="35661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Untick what you don't want. Drag to reorder.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48640" y="4023360"/>
            <a:ext cx="11094415" cy="6858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777240" y="4142232"/>
            <a:ext cx="457200" cy="45720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77240" y="414223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1371600" y="406908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Generate preview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1371600" y="438912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System proposes trips. You see them on a map.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548640" y="4846320"/>
            <a:ext cx="11094415" cy="6858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777240" y="4965192"/>
            <a:ext cx="457200" cy="45720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777240" y="496519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1371600" y="489204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Tweak</a:t>
            </a:r>
            <a:endParaRPr lang="en-US" sz="1400" dirty="0"/>
          </a:p>
        </p:txBody>
      </p:sp>
      <p:sp>
        <p:nvSpPr>
          <p:cNvPr id="25" name="Text 23"/>
          <p:cNvSpPr/>
          <p:nvPr/>
        </p:nvSpPr>
        <p:spPr>
          <a:xfrm>
            <a:off x="1371600" y="521208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Move retailers between trips. Adjust start time.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548640" y="5669280"/>
            <a:ext cx="11094415" cy="685800"/>
          </a:xfrm>
          <a:prstGeom prst="roundRect">
            <a:avLst>
              <a:gd name="adj" fmla="val 16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777240" y="5788152"/>
            <a:ext cx="457200" cy="45720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8" name="Text 26"/>
          <p:cNvSpPr/>
          <p:nvPr/>
        </p:nvSpPr>
        <p:spPr>
          <a:xfrm>
            <a:off x="777240" y="5788152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1371600" y="5715000"/>
            <a:ext cx="4114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Dispatch</a:t>
            </a:r>
            <a:endParaRPr lang="en-US" sz="1400" dirty="0"/>
          </a:p>
        </p:txBody>
      </p:sp>
      <p:sp>
        <p:nvSpPr>
          <p:cNvPr id="30" name="Text 28"/>
          <p:cNvSpPr/>
          <p:nvPr/>
        </p:nvSpPr>
        <p:spPr>
          <a:xfrm>
            <a:off x="1371600" y="603504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drivers get their route on the PWA at once.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TRACKING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Watch what's happening on the road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Sidebar → Live tracking. Refreshes every 60 seconds. The map on top, the stop timeline below.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31720"/>
            <a:ext cx="2109155" cy="1280160"/>
          </a:xfrm>
          <a:prstGeom prst="roundRect">
            <a:avLst>
              <a:gd name="adj" fmla="val 857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685800" y="2423160"/>
            <a:ext cx="18348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today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685800" y="2697480"/>
            <a:ext cx="18348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4000" dirty="0"/>
          </a:p>
        </p:txBody>
      </p:sp>
      <p:sp>
        <p:nvSpPr>
          <p:cNvPr id="9" name="Shape 7"/>
          <p:cNvSpPr/>
          <p:nvPr/>
        </p:nvSpPr>
        <p:spPr>
          <a:xfrm>
            <a:off x="2794955" y="2331720"/>
            <a:ext cx="2109155" cy="1280160"/>
          </a:xfrm>
          <a:prstGeom prst="roundRect">
            <a:avLst>
              <a:gd name="adj" fmla="val 857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2932115" y="2423160"/>
            <a:ext cx="18348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progress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2932115" y="2697480"/>
            <a:ext cx="18348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0EA5E9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4000" dirty="0"/>
          </a:p>
        </p:txBody>
      </p:sp>
      <p:sp>
        <p:nvSpPr>
          <p:cNvPr id="12" name="Shape 10"/>
          <p:cNvSpPr/>
          <p:nvPr/>
        </p:nvSpPr>
        <p:spPr>
          <a:xfrm>
            <a:off x="5041270" y="2331720"/>
            <a:ext cx="2109155" cy="1280160"/>
          </a:xfrm>
          <a:prstGeom prst="roundRect">
            <a:avLst>
              <a:gd name="adj" fmla="val 857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5178430" y="2423160"/>
            <a:ext cx="18348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started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5178430" y="2697480"/>
            <a:ext cx="18348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64748B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</a:t>
            </a:r>
            <a:endParaRPr lang="en-US" sz="4000" dirty="0"/>
          </a:p>
        </p:txBody>
      </p:sp>
      <p:sp>
        <p:nvSpPr>
          <p:cNvPr id="15" name="Shape 13"/>
          <p:cNvSpPr/>
          <p:nvPr/>
        </p:nvSpPr>
        <p:spPr>
          <a:xfrm>
            <a:off x="7287585" y="2331720"/>
            <a:ext cx="2109155" cy="1280160"/>
          </a:xfrm>
          <a:prstGeom prst="roundRect">
            <a:avLst>
              <a:gd name="adj" fmla="val 857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7424745" y="2423160"/>
            <a:ext cx="18348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Delayed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7424745" y="2697480"/>
            <a:ext cx="18348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F8717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4000" dirty="0"/>
          </a:p>
        </p:txBody>
      </p:sp>
      <p:sp>
        <p:nvSpPr>
          <p:cNvPr id="18" name="Shape 16"/>
          <p:cNvSpPr/>
          <p:nvPr/>
        </p:nvSpPr>
        <p:spPr>
          <a:xfrm>
            <a:off x="9533900" y="2331720"/>
            <a:ext cx="2109155" cy="1280160"/>
          </a:xfrm>
          <a:prstGeom prst="roundRect">
            <a:avLst>
              <a:gd name="adj" fmla="val 8571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9671060" y="2423160"/>
            <a:ext cx="1834835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Completed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9671060" y="2697480"/>
            <a:ext cx="183483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4000" b="1" dirty="0">
                <a:solidFill>
                  <a:srgbClr val="10B981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0</a:t>
            </a:r>
            <a:endParaRPr lang="en-US" sz="4000" dirty="0"/>
          </a:p>
        </p:txBody>
      </p:sp>
      <p:sp>
        <p:nvSpPr>
          <p:cNvPr id="21" name="Shape 19"/>
          <p:cNvSpPr/>
          <p:nvPr/>
        </p:nvSpPr>
        <p:spPr>
          <a:xfrm>
            <a:off x="548640" y="3794760"/>
            <a:ext cx="11094415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777240" y="3840480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map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3246120" y="3840480"/>
            <a:ext cx="830549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active trip's planned route. Filled markers = closed, outline = pending, ★ = driver.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548640" y="4453128"/>
            <a:ext cx="11094415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777240" y="4498848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Stop timeline</a:t>
            </a:r>
            <a:endParaRPr lang="en-US" sz="1300" dirty="0"/>
          </a:p>
        </p:txBody>
      </p:sp>
      <p:sp>
        <p:nvSpPr>
          <p:cNvPr id="26" name="Text 24"/>
          <p:cNvSpPr/>
          <p:nvPr/>
        </p:nvSpPr>
        <p:spPr>
          <a:xfrm>
            <a:off x="3246120" y="4498848"/>
            <a:ext cx="830549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ETA · ARRIVED · Δ ETA · CLOSED · AT STOP · Δ DISTANCE · STATUS — per stop, live.</a:t>
            </a:r>
            <a:endParaRPr lang="en-US" sz="1200" dirty="0"/>
          </a:p>
        </p:txBody>
      </p:sp>
      <p:sp>
        <p:nvSpPr>
          <p:cNvPr id="27" name="Shape 25"/>
          <p:cNvSpPr/>
          <p:nvPr/>
        </p:nvSpPr>
        <p:spPr>
          <a:xfrm>
            <a:off x="548640" y="5111496"/>
            <a:ext cx="11094415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8" name="Text 26"/>
          <p:cNvSpPr/>
          <p:nvPr/>
        </p:nvSpPr>
        <p:spPr>
          <a:xfrm>
            <a:off x="777240" y="5157216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Delayed banner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3246120" y="5157216"/>
            <a:ext cx="830549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pill on the trip if the driver has been idle &gt; 25 minutes.</a:t>
            </a:r>
            <a:endParaRPr lang="en-US" sz="1200" dirty="0"/>
          </a:p>
        </p:txBody>
      </p:sp>
      <p:sp>
        <p:nvSpPr>
          <p:cNvPr id="30" name="Shape 28"/>
          <p:cNvSpPr/>
          <p:nvPr/>
        </p:nvSpPr>
        <p:spPr>
          <a:xfrm>
            <a:off x="548640" y="5769864"/>
            <a:ext cx="11094415" cy="566928"/>
          </a:xfrm>
          <a:prstGeom prst="roundRect">
            <a:avLst>
              <a:gd name="adj" fmla="val 1935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31" name="Text 29"/>
          <p:cNvSpPr/>
          <p:nvPr/>
        </p:nvSpPr>
        <p:spPr>
          <a:xfrm>
            <a:off x="777240" y="5815584"/>
            <a:ext cx="2377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 vs actual</a:t>
            </a:r>
            <a:endParaRPr lang="en-US" sz="1300" dirty="0"/>
          </a:p>
        </p:txBody>
      </p:sp>
      <p:sp>
        <p:nvSpPr>
          <p:cNvPr id="32" name="Text 30"/>
          <p:cNvSpPr/>
          <p:nvPr/>
        </p:nvSpPr>
        <p:spPr>
          <a:xfrm>
            <a:off x="3246120" y="5815584"/>
            <a:ext cx="830549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Button on the trip row · deep-dive into ETA and distance deltas.</a:t>
            </a:r>
            <a:endParaRPr lang="en-US" sz="12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EXCEPTIONS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When something goes wrong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dashboard flags exceptions in a dedicated card. Read them daily — a stuck stop today is a lost order tomorrow.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606040"/>
            <a:ext cx="5486400" cy="1783080"/>
          </a:xfrm>
          <a:prstGeom prst="roundRect">
            <a:avLst>
              <a:gd name="adj" fmla="val 6154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606040"/>
            <a:ext cx="5486400" cy="457200"/>
          </a:xfrm>
          <a:prstGeom prst="roundRect">
            <a:avLst>
              <a:gd name="adj" fmla="val 20000"/>
            </a:avLst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60604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Delayed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777240" y="3246120"/>
            <a:ext cx="5029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 idle &gt; 25 minutes at a stop. Call to check — traffic, waiting for the shopkeeper, or a real problem.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309360" y="2606040"/>
            <a:ext cx="5486400" cy="1783080"/>
          </a:xfrm>
          <a:prstGeom prst="roundRect">
            <a:avLst>
              <a:gd name="adj" fmla="val 6154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6309360" y="2606040"/>
            <a:ext cx="5486400" cy="457200"/>
          </a:xfrm>
          <a:prstGeom prst="roundRect">
            <a:avLst>
              <a:gd name="adj" fmla="val 20000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37960" y="260604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Shop closed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6537960" y="3246120"/>
            <a:ext cx="5029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 marked Undelivered · reason "closed". Retry: from the driver PWA if the shop reopens same-day; else replan tomorrow.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548640" y="4572000"/>
            <a:ext cx="5486400" cy="1783080"/>
          </a:xfrm>
          <a:prstGeom prst="roundRect">
            <a:avLst>
              <a:gd name="adj" fmla="val 6154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548640" y="4572000"/>
            <a:ext cx="5486400" cy="457200"/>
          </a:xfrm>
          <a:prstGeom prst="roundRect">
            <a:avLst>
              <a:gd name="adj" fmla="val 20000"/>
            </a:avLst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77240" y="457200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Refused / wrong order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777240" y="5212080"/>
            <a:ext cx="5029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 return. Orders auto-flip to Undelivered; re-plan or issue a return.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6309360" y="4572000"/>
            <a:ext cx="5486400" cy="1783080"/>
          </a:xfrm>
          <a:prstGeom prst="roundRect">
            <a:avLst>
              <a:gd name="adj" fmla="val 6154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Shape 17"/>
          <p:cNvSpPr/>
          <p:nvPr/>
        </p:nvSpPr>
        <p:spPr>
          <a:xfrm>
            <a:off x="6309360" y="4572000"/>
            <a:ext cx="5486400" cy="457200"/>
          </a:xfrm>
          <a:prstGeom prst="roundRect">
            <a:avLst>
              <a:gd name="adj" fmla="val 20000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6537960" y="4572000"/>
            <a:ext cx="5029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Delivered elsewhere</a:t>
            </a:r>
            <a:endParaRPr lang="en-US" sz="1800" dirty="0"/>
          </a:p>
        </p:txBody>
      </p:sp>
      <p:sp>
        <p:nvSpPr>
          <p:cNvPr id="21" name="Text 19"/>
          <p:cNvSpPr/>
          <p:nvPr/>
        </p:nvSpPr>
        <p:spPr>
          <a:xfrm>
            <a:off x="6537960" y="5212080"/>
            <a:ext cx="5029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3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 dropped it at a different address (nearby relative, etc). Photo is required. Order counts as delivered.</a:t>
            </a:r>
            <a:endParaRPr lang="en-US" sz="1300" dirty="0"/>
          </a:p>
        </p:txBody>
      </p:sp>
      <p:sp>
        <p:nvSpPr>
          <p:cNvPr id="22" name="Text 20"/>
          <p:cNvSpPr/>
          <p:nvPr/>
        </p:nvSpPr>
        <p:spPr>
          <a:xfrm>
            <a:off x="548640" y="6446520"/>
            <a:ext cx="1109441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exception is captured with GPS + timestamp. You always have proof of what happened, and when.</a:t>
            </a:r>
            <a:endParaRPr lang="en-US" sz="11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How did today go?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 of shift → open Reports. The default view (Last 30d) works for daily. Pick a quick range or a custom From/To.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514600"/>
            <a:ext cx="3566160" cy="21945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777240" y="2606040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Delivery latency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777240" y="2926080"/>
            <a:ext cx="31089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74.7% · D+1</a:t>
            </a:r>
            <a:endParaRPr lang="en-US" sz="3000" dirty="0"/>
          </a:p>
        </p:txBody>
      </p:sp>
      <p:sp>
        <p:nvSpPr>
          <p:cNvPr id="9" name="Text 7"/>
          <p:cNvSpPr/>
          <p:nvPr/>
        </p:nvSpPr>
        <p:spPr>
          <a:xfrm>
            <a:off x="777240" y="3749040"/>
            <a:ext cx="3108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Percent of orders delivered same-day. Under 70% = replan review.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4389120" y="2514600"/>
            <a:ext cx="3566160" cy="21945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4617720" y="2606040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 Fill Rate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4617720" y="2926080"/>
            <a:ext cx="31089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42.9%</a:t>
            </a:r>
            <a:endParaRPr lang="en-US" sz="3000" dirty="0"/>
          </a:p>
        </p:txBody>
      </p:sp>
      <p:sp>
        <p:nvSpPr>
          <p:cNvPr id="13" name="Text 11"/>
          <p:cNvSpPr/>
          <p:nvPr/>
        </p:nvSpPr>
        <p:spPr>
          <a:xfrm>
            <a:off x="4617720" y="3749040"/>
            <a:ext cx="3108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Stops closed vs total. This is your OFR.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8229600" y="2514600"/>
            <a:ext cx="3566160" cy="2194560"/>
          </a:xfrm>
          <a:prstGeom prst="roundRect">
            <a:avLst>
              <a:gd name="adj" fmla="val 5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8458200" y="2606040"/>
            <a:ext cx="31089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spc="100" kern="0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Exception rate</a:t>
            </a:r>
            <a:endParaRPr lang="en-US" sz="1100" dirty="0"/>
          </a:p>
        </p:txBody>
      </p:sp>
      <p:sp>
        <p:nvSpPr>
          <p:cNvPr id="16" name="Text 14"/>
          <p:cNvSpPr/>
          <p:nvPr/>
        </p:nvSpPr>
        <p:spPr>
          <a:xfrm>
            <a:off x="8458200" y="2926080"/>
            <a:ext cx="31089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13.8%</a:t>
            </a:r>
            <a:endParaRPr lang="en-US" sz="3000" dirty="0"/>
          </a:p>
        </p:txBody>
      </p:sp>
      <p:sp>
        <p:nvSpPr>
          <p:cNvPr id="17" name="Text 15"/>
          <p:cNvSpPr/>
          <p:nvPr/>
        </p:nvSpPr>
        <p:spPr>
          <a:xfrm>
            <a:off x="8458200" y="3749040"/>
            <a:ext cx="31089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Undelivered ÷ total. Above 15% = investigate top reasons.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548640" y="4892040"/>
            <a:ext cx="11094415" cy="1691640"/>
          </a:xfrm>
          <a:prstGeom prst="roundRect">
            <a:avLst>
              <a:gd name="adj" fmla="val 6486"/>
            </a:avLst>
          </a:prstGeom>
          <a:solidFill>
            <a:srgbClr val="F1F5F9"/>
          </a:solidFill>
          <a:ln w="12700">
            <a:solidFill>
              <a:srgbClr val="E0E7FF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777240" y="5029200"/>
            <a:ext cx="9144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Download report (.xlsx) · when you need the detail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777240" y="5440680"/>
            <a:ext cx="10637215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workbook with six sheets: Reports (daily rollup), Summary (per trip), Details (per hop), Invoice Level Details (per order), Delivery Aging (bucketed), Vehicle Raw. Use this when you need to send someone a specific answer, not a screenshot.</a:t>
            </a:r>
            <a:endParaRPr lang="en-US" sz="1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MASTERS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Where retailers, beats, vehicles + drivers live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Sidebar → Masters. Four collections. You edit these once every so often — not every day.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377440"/>
            <a:ext cx="2697480" cy="4023360"/>
          </a:xfrm>
          <a:prstGeom prst="roundRect">
            <a:avLst>
              <a:gd name="adj" fmla="val 406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548640" y="2377440"/>
            <a:ext cx="2697480" cy="502920"/>
          </a:xfrm>
          <a:prstGeom prst="roundRect">
            <a:avLst>
              <a:gd name="adj" fmla="val 18182"/>
            </a:avLst>
          </a:prstGeom>
          <a:solidFill>
            <a:srgbClr val="1E3A5F"/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37744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Retailers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777240" y="301752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1,194</a:t>
            </a:r>
            <a:endParaRPr lang="en-US" sz="3600" dirty="0"/>
          </a:p>
        </p:txBody>
      </p:sp>
      <p:sp>
        <p:nvSpPr>
          <p:cNvPr id="10" name="Text 8"/>
          <p:cNvSpPr/>
          <p:nvPr/>
        </p:nvSpPr>
        <p:spPr>
          <a:xfrm>
            <a:off x="777240" y="3886200"/>
            <a:ext cx="224028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Imported from Trishul CSVs. Edit lat/lng, mobile, address here. Delete if closed shop.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3429000" y="2377440"/>
            <a:ext cx="2697480" cy="4023360"/>
          </a:xfrm>
          <a:prstGeom prst="roundRect">
            <a:avLst>
              <a:gd name="adj" fmla="val 406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3429000" y="2377440"/>
            <a:ext cx="2697480" cy="502920"/>
          </a:xfrm>
          <a:prstGeom prst="roundRect">
            <a:avLst>
              <a:gd name="adj" fmla="val 18182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657600" y="237744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Beats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3657600" y="301752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76</a:t>
            </a:r>
            <a:endParaRPr lang="en-US" sz="3600" dirty="0"/>
          </a:p>
        </p:txBody>
      </p:sp>
      <p:sp>
        <p:nvSpPr>
          <p:cNvPr id="15" name="Text 13"/>
          <p:cNvSpPr/>
          <p:nvPr/>
        </p:nvSpPr>
        <p:spPr>
          <a:xfrm>
            <a:off x="3657600" y="3886200"/>
            <a:ext cx="224028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Routes mapped to retailers. Reference in reports; not required for planning.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6309360" y="2377440"/>
            <a:ext cx="2697480" cy="4023360"/>
          </a:xfrm>
          <a:prstGeom prst="roundRect">
            <a:avLst>
              <a:gd name="adj" fmla="val 406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6309360" y="2377440"/>
            <a:ext cx="2697480" cy="502920"/>
          </a:xfrm>
          <a:prstGeom prst="roundRect">
            <a:avLst>
              <a:gd name="adj" fmla="val 18182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537960" y="237744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Vehicles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6537960" y="301752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3600" dirty="0"/>
          </a:p>
        </p:txBody>
      </p:sp>
      <p:sp>
        <p:nvSpPr>
          <p:cNvPr id="20" name="Text 18"/>
          <p:cNvSpPr/>
          <p:nvPr/>
        </p:nvSpPr>
        <p:spPr>
          <a:xfrm>
            <a:off x="6537960" y="3886200"/>
            <a:ext cx="224028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Volume + weight capacity per vehicle. Set status = active to include in planning.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9189720" y="2377440"/>
            <a:ext cx="2697480" cy="4023360"/>
          </a:xfrm>
          <a:prstGeom prst="roundRect">
            <a:avLst>
              <a:gd name="adj" fmla="val 4068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9189720" y="2377440"/>
            <a:ext cx="2697480" cy="502920"/>
          </a:xfrm>
          <a:prstGeom prst="roundRect">
            <a:avLst>
              <a:gd name="adj" fmla="val 18182"/>
            </a:avLst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9418320" y="2377440"/>
            <a:ext cx="2468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Drivers</a:t>
            </a:r>
            <a:endParaRPr lang="en-US" sz="1200" dirty="0"/>
          </a:p>
        </p:txBody>
      </p:sp>
      <p:sp>
        <p:nvSpPr>
          <p:cNvPr id="24" name="Text 22"/>
          <p:cNvSpPr/>
          <p:nvPr/>
        </p:nvSpPr>
        <p:spPr>
          <a:xfrm>
            <a:off x="9418320" y="3017520"/>
            <a:ext cx="22402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36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3600" dirty="0"/>
          </a:p>
        </p:txBody>
      </p:sp>
      <p:sp>
        <p:nvSpPr>
          <p:cNvPr id="25" name="Text 23"/>
          <p:cNvSpPr/>
          <p:nvPr/>
        </p:nvSpPr>
        <p:spPr>
          <a:xfrm>
            <a:off x="9418320" y="3886200"/>
            <a:ext cx="2240280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Mobile + password (managed in the Drivers tab). Add / suspend from here.</a:t>
            </a:r>
            <a:endParaRPr lang="en-US" sz="1200" dirty="0"/>
          </a:p>
        </p:txBody>
      </p:sp>
      <p:sp>
        <p:nvSpPr>
          <p:cNvPr id="26" name="Text 24"/>
          <p:cNvSpPr/>
          <p:nvPr/>
        </p:nvSpPr>
        <p:spPr>
          <a:xfrm>
            <a:off x="548640" y="6492240"/>
            <a:ext cx="1109441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64748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Retailers is the one you touch most. Filter by beat, missing GPS, or status — right on the list.</a:t>
            </a:r>
            <a:endParaRPr lang="en-US" sz="11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LOCATION FIXES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Approve driver + salesman pin corrections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Drivers and ITC salesmen can flag wrong retailer pins from the field. They land here — you review, then Apply or Reject.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743200"/>
            <a:ext cx="11094415" cy="621792"/>
          </a:xfrm>
          <a:prstGeom prst="roundRect">
            <a:avLst>
              <a:gd name="adj" fmla="val 1764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777240" y="2788920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the queue shows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4023360" y="2788920"/>
            <a:ext cx="752825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Retailer · Created by (with role) · Lat/Lng · Map preview · ± m accuracy · photo · mobile · address · remarks · current status.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548640" y="3474720"/>
            <a:ext cx="11094415" cy="621792"/>
          </a:xfrm>
          <a:prstGeom prst="roundRect">
            <a:avLst>
              <a:gd name="adj" fmla="val 1764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777240" y="3520440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Map link</a:t>
            </a:r>
            <a:endParaRPr lang="en-US" sz="1300" dirty="0"/>
          </a:p>
        </p:txBody>
      </p:sp>
      <p:sp>
        <p:nvSpPr>
          <p:cNvPr id="11" name="Text 9"/>
          <p:cNvSpPr/>
          <p:nvPr/>
        </p:nvSpPr>
        <p:spPr>
          <a:xfrm>
            <a:off x="4023360" y="3520440"/>
            <a:ext cx="752825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One click opens the proposed coords in Google Maps. Eyeball before approving.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548640" y="4206240"/>
            <a:ext cx="11094415" cy="621792"/>
          </a:xfrm>
          <a:prstGeom prst="roundRect">
            <a:avLst>
              <a:gd name="adj" fmla="val 1764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777240" y="4251960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</a:t>
            </a:r>
            <a:endParaRPr lang="en-US" sz="1300" dirty="0"/>
          </a:p>
        </p:txBody>
      </p:sp>
      <p:sp>
        <p:nvSpPr>
          <p:cNvPr id="14" name="Text 12"/>
          <p:cNvSpPr/>
          <p:nvPr/>
        </p:nvSpPr>
        <p:spPr>
          <a:xfrm>
            <a:off x="4023360" y="4251960"/>
            <a:ext cx="752825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Overwrites retailer.lat/lng (and mobile/address if set). Distance cache cleared automatically.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548640" y="4937760"/>
            <a:ext cx="11094415" cy="621792"/>
          </a:xfrm>
          <a:prstGeom prst="roundRect">
            <a:avLst>
              <a:gd name="adj" fmla="val 1764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6" name="Text 14"/>
          <p:cNvSpPr/>
          <p:nvPr/>
        </p:nvSpPr>
        <p:spPr>
          <a:xfrm>
            <a:off x="777240" y="4983480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Reject</a:t>
            </a:r>
            <a:endParaRPr lang="en-US" sz="1300" dirty="0"/>
          </a:p>
        </p:txBody>
      </p:sp>
      <p:sp>
        <p:nvSpPr>
          <p:cNvPr id="17" name="Text 15"/>
          <p:cNvSpPr/>
          <p:nvPr/>
        </p:nvSpPr>
        <p:spPr>
          <a:xfrm>
            <a:off x="4023360" y="4983480"/>
            <a:ext cx="752825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Discards the correction. No changes to the retailer.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548640" y="5669280"/>
            <a:ext cx="11094415" cy="621792"/>
          </a:xfrm>
          <a:prstGeom prst="roundRect">
            <a:avLst>
              <a:gd name="adj" fmla="val 17647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9" name="Text 17"/>
          <p:cNvSpPr/>
          <p:nvPr/>
        </p:nvSpPr>
        <p:spPr>
          <a:xfrm>
            <a:off x="777240" y="5715000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± m column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4023360" y="5715000"/>
            <a:ext cx="752825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GPS accuracy in metres. Under 50 = trust it. Over 200 = probably reject unless map preview is clearly right.</a:t>
            </a:r>
            <a:endParaRPr lang="en-US" sz="12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WD SETTINGS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WhatsApp + OTP for your WD</a:t>
            </a:r>
            <a:endParaRPr lang="en-US" sz="3200" dirty="0"/>
          </a:p>
        </p:txBody>
      </p:sp>
      <p:sp>
        <p:nvSpPr>
          <p:cNvPr id="5" name="Text 3"/>
          <p:cNvSpPr/>
          <p:nvPr/>
        </p:nvSpPr>
        <p:spPr>
          <a:xfrm>
            <a:off x="548640" y="1737360"/>
            <a:ext cx="11094415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Sidebar → WD settings. Two toggles + one field. Defaults are ON. Changes take effect on the very next trip — no re-dispatch needed.</a:t>
            </a:r>
            <a:endParaRPr lang="en-US" sz="1400" dirty="0"/>
          </a:p>
        </p:txBody>
      </p:sp>
      <p:sp>
        <p:nvSpPr>
          <p:cNvPr id="6" name="Shape 4"/>
          <p:cNvSpPr/>
          <p:nvPr/>
        </p:nvSpPr>
        <p:spPr>
          <a:xfrm>
            <a:off x="548640" y="2788920"/>
            <a:ext cx="11094415" cy="1051560"/>
          </a:xfrm>
          <a:prstGeom prst="roundRect">
            <a:avLst>
              <a:gd name="adj" fmla="val 1043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777240" y="2926080"/>
            <a:ext cx="1691640" cy="777240"/>
          </a:xfrm>
          <a:prstGeom prst="roundRect">
            <a:avLst>
              <a:gd name="adj" fmla="val 9412"/>
            </a:avLst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926080"/>
            <a:ext cx="1691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DEFAULT: ON</a:t>
            </a:r>
            <a:endParaRPr lang="en-US" sz="1100" dirty="0"/>
          </a:p>
        </p:txBody>
      </p:sp>
      <p:sp>
        <p:nvSpPr>
          <p:cNvPr id="9" name="Text 7"/>
          <p:cNvSpPr/>
          <p:nvPr/>
        </p:nvSpPr>
        <p:spPr>
          <a:xfrm>
            <a:off x="2697480" y="2926080"/>
            <a:ext cx="885413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Trip-start WhatsApp to retailers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2697480" y="3291840"/>
            <a:ext cx="885413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Sends "your delivery is on the way" the moment the driver taps Start. Turn OFF only if retailers ask you to stop.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548640" y="3977640"/>
            <a:ext cx="11094415" cy="1051560"/>
          </a:xfrm>
          <a:prstGeom prst="roundRect">
            <a:avLst>
              <a:gd name="adj" fmla="val 1043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777240" y="4114800"/>
            <a:ext cx="1691640" cy="777240"/>
          </a:xfrm>
          <a:prstGeom prst="roundRect">
            <a:avLst>
              <a:gd name="adj" fmla="val 9412"/>
            </a:avLst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77240" y="4114800"/>
            <a:ext cx="1691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DEFAULT: ON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2697480" y="4114800"/>
            <a:ext cx="885413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Require OTP at delivery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2697480" y="4480560"/>
            <a:ext cx="885413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Driver enters a 4-digit code the retailer receives before the stop can be marked delivered. Turn OFF for one-tap confirm delivery.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48640" y="5166360"/>
            <a:ext cx="11094415" cy="1051560"/>
          </a:xfrm>
          <a:prstGeom prst="roundRect">
            <a:avLst>
              <a:gd name="adj" fmla="val 10435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777240" y="5303520"/>
            <a:ext cx="1691640" cy="777240"/>
          </a:xfrm>
          <a:prstGeom prst="roundRect">
            <a:avLst>
              <a:gd name="adj" fmla="val 9412"/>
            </a:avLst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77240" y="5303520"/>
            <a:ext cx="16916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Numeric or blank</a:t>
            </a:r>
            <a:endParaRPr lang="en-US" sz="1100" dirty="0"/>
          </a:p>
        </p:txBody>
      </p:sp>
      <p:sp>
        <p:nvSpPr>
          <p:cNvPr id="19" name="Text 17"/>
          <p:cNvSpPr/>
          <p:nvPr/>
        </p:nvSpPr>
        <p:spPr>
          <a:xfrm>
            <a:off x="2697480" y="5303520"/>
            <a:ext cx="885413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Master OTP (fallback)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2697480" y="5669280"/>
            <a:ext cx="8854135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When a retailer's phone is off, the driver can enter this fallback code. Blank = falls back to the global system code.</a:t>
            </a:r>
            <a:endParaRPr lang="en-US" sz="12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HOUSEKEEPING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Small things worth knowing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548640" y="1965960"/>
            <a:ext cx="5486400" cy="13716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777240" y="2194560"/>
            <a:ext cx="731520" cy="731520"/>
          </a:xfrm>
          <a:prstGeom prst="ellipse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77240" y="219456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1645920" y="214884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Change password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1645920" y="2532888"/>
            <a:ext cx="4206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Sidebar → Change password. Set something you'll remember — no prior-password check.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6309360" y="1965960"/>
            <a:ext cx="5486400" cy="13716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6537960" y="2194560"/>
            <a:ext cx="731520" cy="731520"/>
          </a:xfrm>
          <a:prstGeom prst="ellipse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37960" y="219456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200" dirty="0"/>
          </a:p>
        </p:txBody>
      </p:sp>
      <p:sp>
        <p:nvSpPr>
          <p:cNvPr id="13" name="Text 11"/>
          <p:cNvSpPr/>
          <p:nvPr/>
        </p:nvSpPr>
        <p:spPr>
          <a:xfrm>
            <a:off x="7406640" y="214884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Sign out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7406640" y="2532888"/>
            <a:ext cx="4206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Sidebar → Sign out. Or just close the browser — session times out after inactivity.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548640" y="3520440"/>
            <a:ext cx="5486400" cy="13716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16" name="Shape 14"/>
          <p:cNvSpPr/>
          <p:nvPr/>
        </p:nvSpPr>
        <p:spPr>
          <a:xfrm>
            <a:off x="777240" y="3749040"/>
            <a:ext cx="731520" cy="731520"/>
          </a:xfrm>
          <a:prstGeom prst="ellipse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777240" y="374904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200" dirty="0"/>
          </a:p>
        </p:txBody>
      </p:sp>
      <p:sp>
        <p:nvSpPr>
          <p:cNvPr id="18" name="Text 16"/>
          <p:cNvSpPr/>
          <p:nvPr/>
        </p:nvSpPr>
        <p:spPr>
          <a:xfrm>
            <a:off x="1645920" y="370332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Collapsible sidebar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1645920" y="4087368"/>
            <a:ext cx="4206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Click the ‹ chevron at top-left to collapse. State persists across sessions.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6309360" y="3520440"/>
            <a:ext cx="5486400" cy="13716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6537960" y="3749040"/>
            <a:ext cx="731520" cy="731520"/>
          </a:xfrm>
          <a:prstGeom prst="ellipse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6537960" y="374904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200" dirty="0"/>
          </a:p>
        </p:txBody>
      </p:sp>
      <p:sp>
        <p:nvSpPr>
          <p:cNvPr id="23" name="Text 21"/>
          <p:cNvSpPr/>
          <p:nvPr/>
        </p:nvSpPr>
        <p:spPr>
          <a:xfrm>
            <a:off x="7406640" y="370332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Impersonation banner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7406640" y="4087368"/>
            <a:ext cx="4206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banner at the top means a super-admin is viewing as you. Click "Return to admin" to release.</a:t>
            </a:r>
            <a:endParaRPr lang="en-US" sz="1100" dirty="0"/>
          </a:p>
        </p:txBody>
      </p:sp>
      <p:sp>
        <p:nvSpPr>
          <p:cNvPr id="25" name="Shape 23"/>
          <p:cNvSpPr/>
          <p:nvPr/>
        </p:nvSpPr>
        <p:spPr>
          <a:xfrm>
            <a:off x="548640" y="5074920"/>
            <a:ext cx="5486400" cy="13716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26" name="Shape 24"/>
          <p:cNvSpPr/>
          <p:nvPr/>
        </p:nvSpPr>
        <p:spPr>
          <a:xfrm>
            <a:off x="777240" y="5303520"/>
            <a:ext cx="731520" cy="731520"/>
          </a:xfrm>
          <a:prstGeom prst="ellipse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777240" y="530352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5</a:t>
            </a:r>
            <a:endParaRPr lang="en-US" sz="2200" dirty="0"/>
          </a:p>
        </p:txBody>
      </p:sp>
      <p:sp>
        <p:nvSpPr>
          <p:cNvPr id="28" name="Text 26"/>
          <p:cNvSpPr/>
          <p:nvPr/>
        </p:nvSpPr>
        <p:spPr>
          <a:xfrm>
            <a:off x="1645920" y="525780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map from Trip planner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1645920" y="5641848"/>
            <a:ext cx="4206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Show on map button pulls up ALL today's trips at once. Handy morning check.</a:t>
            </a:r>
            <a:endParaRPr lang="en-US" sz="1100" dirty="0"/>
          </a:p>
        </p:txBody>
      </p:sp>
      <p:sp>
        <p:nvSpPr>
          <p:cNvPr id="30" name="Shape 28"/>
          <p:cNvSpPr/>
          <p:nvPr/>
        </p:nvSpPr>
        <p:spPr>
          <a:xfrm>
            <a:off x="6309360" y="5074920"/>
            <a:ext cx="5486400" cy="13716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12700">
            <a:solidFill>
              <a:srgbClr val="E2E8F0"/>
            </a:solidFill>
            <a:prstDash val="solid"/>
          </a:ln>
          <a:effectLst>
            <a:outerShdw sx="100000" sy="100000" kx="0" ky="0" algn="bl" rotWithShape="0" blurRad="152400" dist="38100" dir="5400000">
              <a:srgbClr val="0F172A">
                <a:alpha val="8000"/>
              </a:srgbClr>
            </a:outerShdw>
          </a:effectLst>
        </p:spPr>
      </p:sp>
      <p:sp>
        <p:nvSpPr>
          <p:cNvPr id="31" name="Shape 29"/>
          <p:cNvSpPr/>
          <p:nvPr/>
        </p:nvSpPr>
        <p:spPr>
          <a:xfrm>
            <a:off x="6537960" y="5303520"/>
            <a:ext cx="731520" cy="731520"/>
          </a:xfrm>
          <a:prstGeom prst="ellipse">
            <a:avLst/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32" name="Text 30"/>
          <p:cNvSpPr/>
          <p:nvPr/>
        </p:nvSpPr>
        <p:spPr>
          <a:xfrm>
            <a:off x="6537960" y="5303520"/>
            <a:ext cx="7315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6</a:t>
            </a:r>
            <a:endParaRPr lang="en-US" sz="2200" dirty="0"/>
          </a:p>
        </p:txBody>
      </p:sp>
      <p:sp>
        <p:nvSpPr>
          <p:cNvPr id="33" name="Text 31"/>
          <p:cNvSpPr/>
          <p:nvPr/>
        </p:nvSpPr>
        <p:spPr>
          <a:xfrm>
            <a:off x="7406640" y="5257800"/>
            <a:ext cx="4206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Messages log</a:t>
            </a:r>
            <a:endParaRPr lang="en-US" sz="1400" dirty="0"/>
          </a:p>
        </p:txBody>
      </p:sp>
      <p:sp>
        <p:nvSpPr>
          <p:cNvPr id="34" name="Text 32"/>
          <p:cNvSpPr/>
          <p:nvPr/>
        </p:nvSpPr>
        <p:spPr>
          <a:xfrm>
            <a:off x="7406640" y="5641848"/>
            <a:ext cx="4206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100" dirty="0">
                <a:solidFill>
                  <a:srgbClr val="3341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Sidebar → Messages. Every WhatsApp we sent, with resend option for failed ones.</a:t>
            </a:r>
            <a:endParaRPr lang="en-US" sz="11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194560" cy="320040"/>
          </a:xfrm>
          <a:prstGeom prst="roundRect">
            <a:avLst>
              <a:gd name="adj" fmla="val 42857"/>
            </a:avLst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548640" y="45720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000" b="1" spc="200" kern="0" dirty="0">
                <a:solidFill>
                  <a:srgbClr val="1E3A5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CHEAT SHEET</a:t>
            </a:r>
            <a:endParaRPr lang="en-US" sz="1000" dirty="0"/>
          </a:p>
        </p:txBody>
      </p:sp>
      <p:sp>
        <p:nvSpPr>
          <p:cNvPr id="4" name="Text 2"/>
          <p:cNvSpPr/>
          <p:nvPr/>
        </p:nvSpPr>
        <p:spPr>
          <a:xfrm>
            <a:off x="548640" y="868680"/>
            <a:ext cx="1109441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200" b="1" dirty="0">
                <a:solidFill>
                  <a:srgbClr val="1E3A5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one-page recap</a:t>
            </a:r>
            <a:endParaRPr lang="en-US" sz="3200" dirty="0"/>
          </a:p>
        </p:txBody>
      </p:sp>
      <p:graphicFrame>
        <p:nvGraphicFramePr>
          <p:cNvPr id="2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737360"/>
          <a:ext cx="11094415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4114800"/>
                <a:gridCol w="3322015"/>
              </a:tblGrid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NEED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3A5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WHERE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3A5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HOTKEY / TIP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3A5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Bring in today's orders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Orders → Import CSV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Drop the Trishul .csv on the upload zone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See what's left to plan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Orders → filter Ready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Count in header confirms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Build a trip fast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Trip planner → Auto route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Beta but battle-tested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Build a trip precisely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Trip planner → Manual · beat-wise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Calculate &amp; optimise is cached forever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See drivers on the road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Live tracking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Refreshes every 60 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Something wrong with a retailer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Location fixes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Apply or Reject the correction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End-of-day check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Reports → default 30d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Delivery latency + OFR + Exceptions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Turn off retailer WhatsApp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WD settings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Takes effect on next trip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Add / remove a driver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Masters → Drivers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Mobile number is the login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F5F9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b="1" dirty="0">
                          <a:solidFill>
                            <a:srgbClr val="1E3A5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Add a vehicle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Masters → Vehicles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Set weight + volume; status = active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3152" marR="73152" marT="73152" marB="73152" anchor="ctr">
                    <a:lnL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548640" y="6446520"/>
            <a:ext cx="11094415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b="1" i="1" dirty="0">
                <a:solidFill>
                  <a:srgbClr val="F59E0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Keep this page open on a second screen your first week. Everything else can be looked up in the app.</a:t>
            </a:r>
            <a:endParaRPr lang="en-US" sz="11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13253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2743200" y="3657600"/>
            <a:ext cx="6400800" cy="6400800"/>
          </a:xfrm>
          <a:prstGeom prst="ellipse">
            <a:avLst/>
          </a:prstGeom>
          <a:solidFill>
            <a:srgbClr val="1E3A5F">
              <a:alpha val="60000"/>
            </a:srgbClr>
          </a:solidFill>
          <a:ln w="12700">
            <a:solidFill>
              <a:srgbClr val="1E3A5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8229600" y="-2743200"/>
            <a:ext cx="6400800" cy="6400800"/>
          </a:xfrm>
          <a:prstGeom prst="ellipse">
            <a:avLst/>
          </a:prstGeom>
          <a:solidFill>
            <a:srgbClr val="10B981">
              <a:alpha val="35000"/>
            </a:srgbClr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731520" y="82296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400" kern="0" dirty="0">
                <a:solidFill>
                  <a:srgbClr val="10B98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YOU'RE READY</a:t>
            </a:r>
            <a:endParaRPr lang="en-US" sz="1200" dirty="0"/>
          </a:p>
        </p:txBody>
      </p:sp>
      <p:sp>
        <p:nvSpPr>
          <p:cNvPr id="5" name="Text 3"/>
          <p:cNvSpPr/>
          <p:nvPr/>
        </p:nvSpPr>
        <p:spPr>
          <a:xfrm>
            <a:off x="731520" y="1234440"/>
            <a:ext cx="109728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First day starts here.</a:t>
            </a:r>
            <a:endParaRPr lang="en-US" sz="4800" dirty="0"/>
          </a:p>
        </p:txBody>
      </p:sp>
      <p:sp>
        <p:nvSpPr>
          <p:cNvPr id="6" name="Shape 4"/>
          <p:cNvSpPr/>
          <p:nvPr/>
        </p:nvSpPr>
        <p:spPr>
          <a:xfrm>
            <a:off x="731520" y="2331720"/>
            <a:ext cx="594360" cy="594360"/>
          </a:xfrm>
          <a:prstGeom prst="ellipse">
            <a:avLst/>
          </a:prstGeom>
          <a:solidFill>
            <a:srgbClr val="F59E0B"/>
          </a:solidFill>
          <a:ln w="12700">
            <a:solidFill>
              <a:srgbClr val="F59E0B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31520" y="233172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554480" y="2286000"/>
            <a:ext cx="9875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Import CSV first thing. Nothing else works until orders are Ready.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731520" y="3108960"/>
            <a:ext cx="594360" cy="594360"/>
          </a:xfrm>
          <a:prstGeom prst="ellipse">
            <a:avLst/>
          </a:prstGeom>
          <a:solidFill>
            <a:srgbClr val="10B981"/>
          </a:solidFill>
          <a:ln w="12700">
            <a:solidFill>
              <a:srgbClr val="10B98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31520" y="310896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554480" y="3063240"/>
            <a:ext cx="9875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Auto route for volume days; Manual builder when precision matters.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731520" y="3886200"/>
            <a:ext cx="594360" cy="594360"/>
          </a:xfrm>
          <a:prstGeom prst="ellipse">
            <a:avLst/>
          </a:prstGeom>
          <a:solidFill>
            <a:srgbClr val="0EA5E9"/>
          </a:solidFill>
          <a:ln w="12700">
            <a:solidFill>
              <a:srgbClr val="0EA5E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388620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554480" y="3840480"/>
            <a:ext cx="9875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Watch Live tracking — a delayed banner is your cue to call the driver.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731520" y="4663440"/>
            <a:ext cx="594360" cy="594360"/>
          </a:xfrm>
          <a:prstGeom prst="ellipse">
            <a:avLst/>
          </a:prstGeom>
          <a:solidFill>
            <a:srgbClr val="E0E7FF"/>
          </a:solidFill>
          <a:ln w="12700">
            <a:solidFill>
              <a:srgbClr val="E0E7FF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1520" y="466344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1554480" y="4617720"/>
            <a:ext cx="9875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Approve or reject location fixes daily — data quality is on you.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731520" y="5440680"/>
            <a:ext cx="594360" cy="594360"/>
          </a:xfrm>
          <a:prstGeom prst="ellipse">
            <a:avLst/>
          </a:prstGeom>
          <a:solidFill>
            <a:srgbClr val="F87171"/>
          </a:solidFill>
          <a:ln w="12700">
            <a:solidFill>
              <a:srgbClr val="F8717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731520" y="5440680"/>
            <a:ext cx="594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13253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554480" y="5394960"/>
            <a:ext cx="987552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Reports at end of shift. Delivery latency, OFR, Exception rate — three numbers.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731520" y="6400800"/>
            <a:ext cx="10972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E0E7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Support: reach out to your super-admin any time. This deck stays with you.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RouteSync — WD Operator Training</dc:title>
  <dc:subject>PptxGenJS Presentation</dc:subject>
  <dc:creator>RouteSync</dc:creator>
  <cp:lastModifiedBy>RouteSync</cp:lastModifiedBy>
  <cp:revision>1</cp:revision>
  <dcterms:created xsi:type="dcterms:W3CDTF">2026-07-24T03:32:02Z</dcterms:created>
  <dcterms:modified xsi:type="dcterms:W3CDTF">2026-07-24T03:32:02Z</dcterms:modified>
</cp:coreProperties>
</file>